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sldIdLst>
    <p:sldId id="266" r:id="rId2"/>
    <p:sldId id="435" r:id="rId3"/>
    <p:sldId id="428" r:id="rId4"/>
    <p:sldId id="535" r:id="rId5"/>
    <p:sldId id="441" r:id="rId6"/>
    <p:sldId id="542" r:id="rId7"/>
    <p:sldId id="536" r:id="rId8"/>
    <p:sldId id="543" r:id="rId9"/>
    <p:sldId id="544" r:id="rId10"/>
    <p:sldId id="545" r:id="rId11"/>
    <p:sldId id="546" r:id="rId12"/>
    <p:sldId id="547" r:id="rId13"/>
    <p:sldId id="548" r:id="rId14"/>
    <p:sldId id="549" r:id="rId15"/>
    <p:sldId id="550" r:id="rId16"/>
    <p:sldId id="551" r:id="rId17"/>
    <p:sldId id="552" r:id="rId18"/>
    <p:sldId id="554" r:id="rId19"/>
    <p:sldId id="553" r:id="rId20"/>
    <p:sldId id="557" r:id="rId21"/>
    <p:sldId id="555" r:id="rId22"/>
    <p:sldId id="556" r:id="rId23"/>
    <p:sldId id="558" r:id="rId24"/>
    <p:sldId id="559" r:id="rId25"/>
    <p:sldId id="560" r:id="rId26"/>
    <p:sldId id="561" r:id="rId27"/>
    <p:sldId id="562" r:id="rId28"/>
    <p:sldId id="563" r:id="rId29"/>
    <p:sldId id="564" r:id="rId30"/>
    <p:sldId id="565" r:id="rId31"/>
    <p:sldId id="572" r:id="rId32"/>
    <p:sldId id="566" r:id="rId33"/>
    <p:sldId id="567" r:id="rId34"/>
    <p:sldId id="571" r:id="rId35"/>
    <p:sldId id="568" r:id="rId36"/>
    <p:sldId id="569" r:id="rId37"/>
    <p:sldId id="570" r:id="rId38"/>
  </p:sldIdLst>
  <p:sldSz cx="12192000" cy="6858000"/>
  <p:notesSz cx="12192000" cy="6858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99" autoAdjust="0"/>
    <p:restoredTop sz="94718"/>
  </p:normalViewPr>
  <p:slideViewPr>
    <p:cSldViewPr>
      <p:cViewPr varScale="1">
        <p:scale>
          <a:sx n="111" d="100"/>
          <a:sy n="111" d="100"/>
        </p:scale>
        <p:origin x="-1056"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888CDA4-6D23-D547-B860-E8653146CE04}" type="datetimeFigureOut">
              <a:rPr lang="fr-FR" smtClean="0"/>
              <a:t>09/04/2022</a:t>
            </a:fld>
            <a:endParaRPr lang="fr-FR"/>
          </a:p>
        </p:txBody>
      </p:sp>
      <p:sp>
        <p:nvSpPr>
          <p:cNvPr id="4" name="Espace réservé de l'image des diapositives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62DC2F9-F6A3-6247-BE65-9E0E814C0CFD}" type="slidenum">
              <a:rPr lang="fr-FR" smtClean="0"/>
              <a:t>‹N°›</a:t>
            </a:fld>
            <a:endParaRPr lang="fr-FR"/>
          </a:p>
        </p:txBody>
      </p:sp>
    </p:spTree>
    <p:extLst>
      <p:ext uri="{BB962C8B-B14F-4D97-AF65-F5344CB8AC3E}">
        <p14:creationId xmlns:p14="http://schemas.microsoft.com/office/powerpoint/2010/main" val="176529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a:t>
            </a:fld>
            <a:endParaRPr lang="fr-FR"/>
          </a:p>
        </p:txBody>
      </p:sp>
    </p:spTree>
    <p:extLst>
      <p:ext uri="{BB962C8B-B14F-4D97-AF65-F5344CB8AC3E}">
        <p14:creationId xmlns:p14="http://schemas.microsoft.com/office/powerpoint/2010/main" val="230955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À chaque séquence correspondent une taille d'image et une fréquence d'images (nombre d'images par seconde) spécifiques. Vous pouvez créer autant de séquences que nécessaire dans un projet mais généralement, on utilise une seule séquence principale pour créer une vidéo.</a:t>
            </a:r>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14</a:t>
            </a:fld>
            <a:endParaRPr lang="fr-FR"/>
          </a:p>
        </p:txBody>
      </p:sp>
    </p:spTree>
    <p:extLst>
      <p:ext uri="{BB962C8B-B14F-4D97-AF65-F5344CB8AC3E}">
        <p14:creationId xmlns:p14="http://schemas.microsoft.com/office/powerpoint/2010/main" val="561844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15</a:t>
            </a:fld>
            <a:endParaRPr lang="fr-FR"/>
          </a:p>
        </p:txBody>
      </p:sp>
    </p:spTree>
    <p:extLst>
      <p:ext uri="{BB962C8B-B14F-4D97-AF65-F5344CB8AC3E}">
        <p14:creationId xmlns:p14="http://schemas.microsoft.com/office/powerpoint/2010/main" val="814527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Mêlez musique et voix dans votre bande-son à l'aide de réglages simples.</a:t>
            </a:r>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16</a:t>
            </a:fld>
            <a:endParaRPr lang="fr-FR"/>
          </a:p>
        </p:txBody>
      </p:sp>
    </p:spTree>
    <p:extLst>
      <p:ext uri="{BB962C8B-B14F-4D97-AF65-F5344CB8AC3E}">
        <p14:creationId xmlns:p14="http://schemas.microsoft.com/office/powerpoint/2010/main" val="3716832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17</a:t>
            </a:fld>
            <a:endParaRPr lang="fr-FR"/>
          </a:p>
        </p:txBody>
      </p:sp>
    </p:spTree>
    <p:extLst>
      <p:ext uri="{BB962C8B-B14F-4D97-AF65-F5344CB8AC3E}">
        <p14:creationId xmlns:p14="http://schemas.microsoft.com/office/powerpoint/2010/main" val="3861865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Importez et retouchez des photos et des images à l'aide du panneau Explorateur de médias.</a:t>
            </a:r>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18</a:t>
            </a:fld>
            <a:endParaRPr lang="fr-FR"/>
          </a:p>
        </p:txBody>
      </p:sp>
    </p:spTree>
    <p:extLst>
      <p:ext uri="{BB962C8B-B14F-4D97-AF65-F5344CB8AC3E}">
        <p14:creationId xmlns:p14="http://schemas.microsoft.com/office/powerpoint/2010/main" val="117797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Créez vos propres titres et illustrations dans le panneau Objets graphiques essentiels</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19</a:t>
            </a:fld>
            <a:endParaRPr lang="fr-FR"/>
          </a:p>
        </p:txBody>
      </p:sp>
    </p:spTree>
    <p:extLst>
      <p:ext uri="{BB962C8B-B14F-4D97-AF65-F5344CB8AC3E}">
        <p14:creationId xmlns:p14="http://schemas.microsoft.com/office/powerpoint/2010/main" val="386792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Créez vos propres titres et illustrations dans le panneau Objets graphiques essentiels</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20</a:t>
            </a:fld>
            <a:endParaRPr lang="fr-FR"/>
          </a:p>
        </p:txBody>
      </p:sp>
    </p:spTree>
    <p:extLst>
      <p:ext uri="{BB962C8B-B14F-4D97-AF65-F5344CB8AC3E}">
        <p14:creationId xmlns:p14="http://schemas.microsoft.com/office/powerpoint/2010/main" val="360052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21</a:t>
            </a:fld>
            <a:endParaRPr lang="fr-FR"/>
          </a:p>
        </p:txBody>
      </p:sp>
    </p:spTree>
    <p:extLst>
      <p:ext uri="{BB962C8B-B14F-4D97-AF65-F5344CB8AC3E}">
        <p14:creationId xmlns:p14="http://schemas.microsoft.com/office/powerpoint/2010/main" val="3870133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Importez et retouchez des photos et des images à l'aide du panneau Explorateur de médias.</a:t>
            </a:r>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22</a:t>
            </a:fld>
            <a:endParaRPr lang="fr-FR"/>
          </a:p>
        </p:txBody>
      </p:sp>
    </p:spTree>
    <p:extLst>
      <p:ext uri="{BB962C8B-B14F-4D97-AF65-F5344CB8AC3E}">
        <p14:creationId xmlns:p14="http://schemas.microsoft.com/office/powerpoint/2010/main" val="146240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23</a:t>
            </a:fld>
            <a:endParaRPr lang="fr-FR"/>
          </a:p>
        </p:txBody>
      </p:sp>
    </p:spTree>
    <p:extLst>
      <p:ext uri="{BB962C8B-B14F-4D97-AF65-F5344CB8AC3E}">
        <p14:creationId xmlns:p14="http://schemas.microsoft.com/office/powerpoint/2010/main" val="301881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a:t>
            </a:fld>
            <a:endParaRPr lang="fr-FR"/>
          </a:p>
        </p:txBody>
      </p:sp>
    </p:spTree>
    <p:extLst>
      <p:ext uri="{BB962C8B-B14F-4D97-AF65-F5344CB8AC3E}">
        <p14:creationId xmlns:p14="http://schemas.microsoft.com/office/powerpoint/2010/main" val="581207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Utilisez les outils de correction de base du panneau Couleur </a:t>
            </a:r>
            <a:r>
              <a:rPr lang="fr-FR" sz="1200" b="0" i="0" kern="1200" dirty="0" err="1">
                <a:solidFill>
                  <a:schemeClr val="tx1"/>
                </a:solidFill>
                <a:effectLst/>
                <a:latin typeface="+mn-lt"/>
                <a:ea typeface="+mn-ea"/>
                <a:cs typeface="+mn-cs"/>
              </a:rPr>
              <a:t>Lumetri</a:t>
            </a:r>
            <a:r>
              <a:rPr lang="fr-FR" sz="1200" b="0" i="0" kern="1200" dirty="0">
                <a:solidFill>
                  <a:schemeClr val="tx1"/>
                </a:solidFill>
                <a:effectLst/>
                <a:latin typeface="+mn-lt"/>
                <a:ea typeface="+mn-ea"/>
                <a:cs typeface="+mn-cs"/>
              </a:rPr>
              <a:t> pour ajuster les couleurs de vos clips.</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24</a:t>
            </a:fld>
            <a:endParaRPr lang="fr-FR"/>
          </a:p>
        </p:txBody>
      </p:sp>
    </p:spTree>
    <p:extLst>
      <p:ext uri="{BB962C8B-B14F-4D97-AF65-F5344CB8AC3E}">
        <p14:creationId xmlns:p14="http://schemas.microsoft.com/office/powerpoint/2010/main" val="4184121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 panneau Couleur </a:t>
            </a:r>
            <a:r>
              <a:rPr lang="fr-FR" sz="1200" b="0" i="0" kern="1200" dirty="0" err="1">
                <a:solidFill>
                  <a:schemeClr val="tx1"/>
                </a:solidFill>
                <a:effectLst/>
                <a:latin typeface="+mn-lt"/>
                <a:ea typeface="+mn-ea"/>
                <a:cs typeface="+mn-cs"/>
              </a:rPr>
              <a:t>Lumetri</a:t>
            </a:r>
            <a:r>
              <a:rPr lang="fr-FR" sz="1200" b="0" i="0" kern="1200" dirty="0">
                <a:solidFill>
                  <a:schemeClr val="tx1"/>
                </a:solidFill>
                <a:effectLst/>
                <a:latin typeface="+mn-lt"/>
                <a:ea typeface="+mn-ea"/>
                <a:cs typeface="+mn-cs"/>
              </a:rPr>
              <a:t> propose un certain nombre de Looks subtils préconfigurés qui peuvent servir de point de départ pour la création d'un Look colorimétrique.</a:t>
            </a:r>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25</a:t>
            </a:fld>
            <a:endParaRPr lang="fr-FR"/>
          </a:p>
        </p:txBody>
      </p:sp>
    </p:spTree>
    <p:extLst>
      <p:ext uri="{BB962C8B-B14F-4D97-AF65-F5344CB8AC3E}">
        <p14:creationId xmlns:p14="http://schemas.microsoft.com/office/powerpoint/2010/main" val="252303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26</a:t>
            </a:fld>
            <a:endParaRPr lang="fr-FR"/>
          </a:p>
        </p:txBody>
      </p:sp>
    </p:spTree>
    <p:extLst>
      <p:ext uri="{BB962C8B-B14F-4D97-AF65-F5344CB8AC3E}">
        <p14:creationId xmlns:p14="http://schemas.microsoft.com/office/powerpoint/2010/main" val="1357407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27</a:t>
            </a:fld>
            <a:endParaRPr lang="fr-FR"/>
          </a:p>
        </p:txBody>
      </p:sp>
    </p:spTree>
    <p:extLst>
      <p:ext uri="{BB962C8B-B14F-4D97-AF65-F5344CB8AC3E}">
        <p14:creationId xmlns:p14="http://schemas.microsoft.com/office/powerpoint/2010/main" val="399538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err="1">
                <a:solidFill>
                  <a:schemeClr val="tx1"/>
                </a:solidFill>
                <a:effectLst/>
                <a:latin typeface="+mn-lt"/>
                <a:ea typeface="+mn-ea"/>
                <a:cs typeface="+mn-cs"/>
              </a:rPr>
              <a:t>Stablisiation</a:t>
            </a:r>
            <a:r>
              <a:rPr lang="fr-FR" sz="1200" b="0" i="0" kern="1200" dirty="0">
                <a:solidFill>
                  <a:schemeClr val="tx1"/>
                </a:solidFill>
                <a:effectLst/>
                <a:latin typeface="+mn-lt"/>
                <a:ea typeface="+mn-ea"/>
                <a:cs typeface="+mn-cs"/>
              </a:rPr>
              <a:t> !</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28</a:t>
            </a:fld>
            <a:endParaRPr lang="fr-FR"/>
          </a:p>
        </p:txBody>
      </p:sp>
    </p:spTree>
    <p:extLst>
      <p:ext uri="{BB962C8B-B14F-4D97-AF65-F5344CB8AC3E}">
        <p14:creationId xmlns:p14="http://schemas.microsoft.com/office/powerpoint/2010/main" val="3822284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Sequence </a:t>
            </a:r>
            <a:r>
              <a:rPr lang="fr-FR" dirty="0"/>
              <a:t>&gt; Rendu</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29</a:t>
            </a:fld>
            <a:endParaRPr lang="fr-FR"/>
          </a:p>
        </p:txBody>
      </p:sp>
    </p:spTree>
    <p:extLst>
      <p:ext uri="{BB962C8B-B14F-4D97-AF65-F5344CB8AC3E}">
        <p14:creationId xmlns:p14="http://schemas.microsoft.com/office/powerpoint/2010/main" val="2771867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30</a:t>
            </a:fld>
            <a:endParaRPr lang="fr-FR"/>
          </a:p>
        </p:txBody>
      </p:sp>
    </p:spTree>
    <p:extLst>
      <p:ext uri="{BB962C8B-B14F-4D97-AF65-F5344CB8AC3E}">
        <p14:creationId xmlns:p14="http://schemas.microsoft.com/office/powerpoint/2010/main" val="3330183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31</a:t>
            </a:fld>
            <a:endParaRPr lang="fr-FR"/>
          </a:p>
        </p:txBody>
      </p:sp>
    </p:spTree>
    <p:extLst>
      <p:ext uri="{BB962C8B-B14F-4D97-AF65-F5344CB8AC3E}">
        <p14:creationId xmlns:p14="http://schemas.microsoft.com/office/powerpoint/2010/main" val="1211442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32</a:t>
            </a:fld>
            <a:endParaRPr lang="fr-FR"/>
          </a:p>
        </p:txBody>
      </p:sp>
    </p:spTree>
    <p:extLst>
      <p:ext uri="{BB962C8B-B14F-4D97-AF65-F5344CB8AC3E}">
        <p14:creationId xmlns:p14="http://schemas.microsoft.com/office/powerpoint/2010/main" val="3673537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Vous pouvez modifier la vitesse de lecture ou la durée d'un clip dans une séquence.</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33</a:t>
            </a:fld>
            <a:endParaRPr lang="fr-FR"/>
          </a:p>
        </p:txBody>
      </p:sp>
    </p:spTree>
    <p:extLst>
      <p:ext uri="{BB962C8B-B14F-4D97-AF65-F5344CB8AC3E}">
        <p14:creationId xmlns:p14="http://schemas.microsoft.com/office/powerpoint/2010/main" val="3625356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5</a:t>
            </a:fld>
            <a:endParaRPr lang="fr-FR"/>
          </a:p>
        </p:txBody>
      </p:sp>
    </p:spTree>
    <p:extLst>
      <p:ext uri="{BB962C8B-B14F-4D97-AF65-F5344CB8AC3E}">
        <p14:creationId xmlns:p14="http://schemas.microsoft.com/office/powerpoint/2010/main" val="3268612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34</a:t>
            </a:fld>
            <a:endParaRPr lang="fr-FR"/>
          </a:p>
        </p:txBody>
      </p:sp>
    </p:spTree>
    <p:extLst>
      <p:ext uri="{BB962C8B-B14F-4D97-AF65-F5344CB8AC3E}">
        <p14:creationId xmlns:p14="http://schemas.microsoft.com/office/powerpoint/2010/main" val="2921830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35</a:t>
            </a:fld>
            <a:endParaRPr lang="fr-FR"/>
          </a:p>
        </p:txBody>
      </p:sp>
    </p:spTree>
    <p:extLst>
      <p:ext uri="{BB962C8B-B14F-4D97-AF65-F5344CB8AC3E}">
        <p14:creationId xmlns:p14="http://schemas.microsoft.com/office/powerpoint/2010/main" val="494315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Exportez votre vidéo afin de la partager.</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36</a:t>
            </a:fld>
            <a:endParaRPr lang="fr-FR"/>
          </a:p>
        </p:txBody>
      </p:sp>
    </p:spTree>
    <p:extLst>
      <p:ext uri="{BB962C8B-B14F-4D97-AF65-F5344CB8AC3E}">
        <p14:creationId xmlns:p14="http://schemas.microsoft.com/office/powerpoint/2010/main" val="1636205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Chargez votre vidéo sur la plate-forme sociale de votre choix. Vous pouvez exporter votre séquence sous la forme d'un fichier vidéo, que vous chargerez ensuite en une seule étape sur un réseau social.</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37</a:t>
            </a:fld>
            <a:endParaRPr lang="fr-FR"/>
          </a:p>
        </p:txBody>
      </p:sp>
    </p:spTree>
    <p:extLst>
      <p:ext uri="{BB962C8B-B14F-4D97-AF65-F5344CB8AC3E}">
        <p14:creationId xmlns:p14="http://schemas.microsoft.com/office/powerpoint/2010/main" val="2964187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8</a:t>
            </a:fld>
            <a:endParaRPr lang="fr-FR"/>
          </a:p>
        </p:txBody>
      </p:sp>
    </p:spTree>
    <p:extLst>
      <p:ext uri="{BB962C8B-B14F-4D97-AF65-F5344CB8AC3E}">
        <p14:creationId xmlns:p14="http://schemas.microsoft.com/office/powerpoint/2010/main" val="322342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9</a:t>
            </a:fld>
            <a:endParaRPr lang="fr-FR"/>
          </a:p>
        </p:txBody>
      </p:sp>
    </p:spTree>
    <p:extLst>
      <p:ext uri="{BB962C8B-B14F-4D97-AF65-F5344CB8AC3E}">
        <p14:creationId xmlns:p14="http://schemas.microsoft.com/office/powerpoint/2010/main" val="3534102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10</a:t>
            </a:fld>
            <a:endParaRPr lang="fr-FR"/>
          </a:p>
        </p:txBody>
      </p:sp>
    </p:spTree>
    <p:extLst>
      <p:ext uri="{BB962C8B-B14F-4D97-AF65-F5344CB8AC3E}">
        <p14:creationId xmlns:p14="http://schemas.microsoft.com/office/powerpoint/2010/main" val="2047223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11</a:t>
            </a:fld>
            <a:endParaRPr lang="fr-FR"/>
          </a:p>
        </p:txBody>
      </p:sp>
    </p:spTree>
    <p:extLst>
      <p:ext uri="{BB962C8B-B14F-4D97-AF65-F5344CB8AC3E}">
        <p14:creationId xmlns:p14="http://schemas.microsoft.com/office/powerpoint/2010/main" val="31539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Raccourci ^ pour afficher la </a:t>
            </a:r>
            <a:r>
              <a:rPr lang="fr-FR" dirty="0" err="1"/>
              <a:t>timeline</a:t>
            </a:r>
            <a:r>
              <a:rPr lang="fr-FR" dirty="0"/>
              <a:t> en plein écran</a:t>
            </a:r>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12</a:t>
            </a:fld>
            <a:endParaRPr lang="fr-FR"/>
          </a:p>
        </p:txBody>
      </p:sp>
    </p:spTree>
    <p:extLst>
      <p:ext uri="{BB962C8B-B14F-4D97-AF65-F5344CB8AC3E}">
        <p14:creationId xmlns:p14="http://schemas.microsoft.com/office/powerpoint/2010/main" val="3086432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62DC2F9-F6A3-6247-BE65-9E0E814C0CFD}" type="slidenum">
              <a:rPr lang="fr-FR" smtClean="0"/>
              <a:t>13</a:t>
            </a:fld>
            <a:endParaRPr lang="fr-FR"/>
          </a:p>
        </p:txBody>
      </p:sp>
    </p:spTree>
    <p:extLst>
      <p:ext uri="{BB962C8B-B14F-4D97-AF65-F5344CB8AC3E}">
        <p14:creationId xmlns:p14="http://schemas.microsoft.com/office/powerpoint/2010/main" val="175089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ere de couver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526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4"/>
          <p:cNvSpPr>
            <a:spLocks noGrp="1"/>
          </p:cNvSpPr>
          <p:nvPr>
            <p:ph type="ftr" sz="quarter" idx="3"/>
          </p:nvPr>
        </p:nvSpPr>
        <p:spPr>
          <a:xfrm>
            <a:off x="11180723" y="6263524"/>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293923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501317"/>
            <a:ext cx="4011084" cy="933783"/>
          </a:xfrm>
        </p:spPr>
        <p:txBody>
          <a:bodyPr anchor="b"/>
          <a:lstStyle>
            <a:lvl1pPr algn="l">
              <a:defRPr sz="2000" b="1"/>
            </a:lvl1pPr>
          </a:lstStyle>
          <a:p>
            <a:r>
              <a:rPr lang="fr-FR"/>
              <a:t>Modifiez le style du titre</a:t>
            </a:r>
            <a:endParaRPr lang="fr-FR" dirty="0"/>
          </a:p>
        </p:txBody>
      </p:sp>
      <p:sp>
        <p:nvSpPr>
          <p:cNvPr id="3" name="Espace réservé du contenu 2"/>
          <p:cNvSpPr>
            <a:spLocks noGrp="1"/>
          </p:cNvSpPr>
          <p:nvPr>
            <p:ph idx="1"/>
          </p:nvPr>
        </p:nvSpPr>
        <p:spPr>
          <a:xfrm>
            <a:off x="4766733" y="501317"/>
            <a:ext cx="6815667" cy="5541210"/>
          </a:xfrm>
          <a:prstGeom prst="rect">
            <a:avLst/>
          </a:prstGeom>
        </p:spPr>
        <p:txBody>
          <a:bodyPr/>
          <a:lstStyle>
            <a:lvl1pPr>
              <a:defRPr sz="2200"/>
            </a:lvl1pPr>
            <a:lvl2pPr>
              <a:defRPr sz="2000">
                <a:latin typeface="Calibri"/>
                <a:cs typeface="Calibri"/>
              </a:defRPr>
            </a:lvl2pPr>
            <a:lvl3pPr marL="1257300" indent="-342900">
              <a:buClr>
                <a:srgbClr val="D40521"/>
              </a:buClr>
              <a:buFont typeface="Arial"/>
              <a:buChar char="•"/>
              <a:defRPr sz="2000">
                <a:latin typeface="Calibri"/>
                <a:cs typeface="Calibri"/>
              </a:defRPr>
            </a:lvl3pPr>
            <a:lvl4pPr>
              <a:defRPr sz="1600">
                <a:latin typeface="Calibri"/>
                <a:cs typeface="Calibri"/>
              </a:defRPr>
            </a:lvl4pPr>
            <a:lvl5pPr>
              <a:defRPr sz="14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609601" y="1618047"/>
            <a:ext cx="4011084" cy="444108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6" name="Espace réservé du pied de page 4"/>
          <p:cNvSpPr>
            <a:spLocks noGrp="1"/>
          </p:cNvSpPr>
          <p:nvPr>
            <p:ph type="ftr" sz="quarter" idx="3"/>
          </p:nvPr>
        </p:nvSpPr>
        <p:spPr>
          <a:xfrm>
            <a:off x="11180723" y="6263524"/>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513817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6" name="Espace réservé du pied de page 4"/>
          <p:cNvSpPr>
            <a:spLocks noGrp="1"/>
          </p:cNvSpPr>
          <p:nvPr>
            <p:ph type="ftr" sz="quarter" idx="3"/>
          </p:nvPr>
        </p:nvSpPr>
        <p:spPr>
          <a:xfrm>
            <a:off x="11180723" y="6270208"/>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4030358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Corbel"/>
                <a:cs typeface="Corbel"/>
              </a:defRPr>
            </a:lvl1pPr>
          </a:lstStyle>
          <a:p>
            <a:pPr marL="12700">
              <a:lnSpc>
                <a:spcPts val="1040"/>
              </a:lnSpc>
            </a:pPr>
            <a:r>
              <a:rPr spc="-5"/>
              <a:t>Servane Vroman</a:t>
            </a:r>
            <a:r>
              <a:rPr spc="25"/>
              <a:t> </a:t>
            </a:r>
            <a:r>
              <a:rPr spc="-5"/>
              <a:t>–</a:t>
            </a:r>
          </a:p>
          <a:p>
            <a:pPr marL="12700" marR="5080">
              <a:lnSpc>
                <a:spcPct val="100000"/>
              </a:lnSpc>
            </a:pPr>
            <a:r>
              <a:rPr spc="-10"/>
              <a:t>Psychologue du </a:t>
            </a:r>
            <a:r>
              <a:rPr spc="-5"/>
              <a:t>travail  Septembre</a:t>
            </a:r>
            <a:r>
              <a:rPr spc="5"/>
              <a:t> </a:t>
            </a:r>
            <a:r>
              <a:rPr spc="-10"/>
              <a:t>2016</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4/9/2022</a:t>
            </a:fld>
            <a:endParaRPr lang="en-US"/>
          </a:p>
        </p:txBody>
      </p:sp>
      <p:sp>
        <p:nvSpPr>
          <p:cNvPr id="4" name="Holder 4"/>
          <p:cNvSpPr>
            <a:spLocks noGrp="1"/>
          </p:cNvSpPr>
          <p:nvPr>
            <p:ph type="sldNum" sz="quarter" idx="7"/>
          </p:nvPr>
        </p:nvSpPr>
        <p:spPr/>
        <p:txBody>
          <a:bodyPr lIns="0" tIns="0" rIns="0" bIns="0"/>
          <a:lstStyle>
            <a:lvl1pPr>
              <a:defRPr sz="1000" b="0" i="0">
                <a:solidFill>
                  <a:schemeClr val="tx1"/>
                </a:solidFill>
                <a:latin typeface="Corbel"/>
                <a:cs typeface="Corbel"/>
              </a:defRPr>
            </a:lvl1pPr>
          </a:lstStyle>
          <a:p>
            <a:pPr marL="25400">
              <a:lnSpc>
                <a:spcPts val="1040"/>
              </a:lnSpc>
            </a:pPr>
            <a:fld id="{81D60167-4931-47E6-BA6A-407CBD079E47}" type="slidenum">
              <a:rPr spc="-5"/>
              <a:t>‹N°›</a:t>
            </a:fld>
            <a:endParaRPr spc="-5"/>
          </a:p>
        </p:txBody>
      </p:sp>
    </p:spTree>
    <p:extLst>
      <p:ext uri="{BB962C8B-B14F-4D97-AF65-F5344CB8AC3E}">
        <p14:creationId xmlns:p14="http://schemas.microsoft.com/office/powerpoint/2010/main" val="2856980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chemeClr val="tx1"/>
                </a:solidFill>
                <a:latin typeface="Corbel"/>
                <a:cs typeface="Corbel"/>
              </a:defRPr>
            </a:lvl1pPr>
          </a:lstStyle>
          <a:p>
            <a:endParaRPr/>
          </a:p>
        </p:txBody>
      </p:sp>
      <p:sp>
        <p:nvSpPr>
          <p:cNvPr id="3" name="Holder 3"/>
          <p:cNvSpPr>
            <a:spLocks noGrp="1"/>
          </p:cNvSpPr>
          <p:nvPr>
            <p:ph type="body" idx="1"/>
          </p:nvPr>
        </p:nvSpPr>
        <p:spPr/>
        <p:txBody>
          <a:bodyPr lIns="0" tIns="0" rIns="0" bIns="0"/>
          <a:lstStyle>
            <a:lvl1pPr>
              <a:defRPr sz="2200" b="0" i="0">
                <a:solidFill>
                  <a:schemeClr val="tx1"/>
                </a:solidFill>
                <a:latin typeface="Corbel"/>
                <a:cs typeface="Corbe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orbel"/>
                <a:cs typeface="Corbel"/>
              </a:defRPr>
            </a:lvl1pPr>
          </a:lstStyle>
          <a:p>
            <a:pPr marL="12700">
              <a:lnSpc>
                <a:spcPts val="1040"/>
              </a:lnSpc>
            </a:pPr>
            <a:r>
              <a:rPr spc="-5"/>
              <a:t>Servane Vroman</a:t>
            </a:r>
            <a:r>
              <a:rPr spc="25"/>
              <a:t> </a:t>
            </a:r>
            <a:r>
              <a:rPr spc="-5"/>
              <a:t>–</a:t>
            </a:r>
          </a:p>
          <a:p>
            <a:pPr marL="12700" marR="5080">
              <a:lnSpc>
                <a:spcPct val="100000"/>
              </a:lnSpc>
            </a:pPr>
            <a:r>
              <a:rPr spc="-10"/>
              <a:t>Psychologue du </a:t>
            </a:r>
            <a:r>
              <a:rPr spc="-5"/>
              <a:t>travail  Septembre</a:t>
            </a:r>
            <a:r>
              <a:rPr spc="5"/>
              <a:t> </a:t>
            </a:r>
            <a:r>
              <a:rPr spc="-10"/>
              <a:t>2016</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4/9/2022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Corbel"/>
                <a:cs typeface="Corbel"/>
              </a:defRPr>
            </a:lvl1pPr>
          </a:lstStyle>
          <a:p>
            <a:pPr marL="25400">
              <a:lnSpc>
                <a:spcPts val="1040"/>
              </a:lnSpc>
            </a:pPr>
            <a:fld id="{81D60167-4931-47E6-BA6A-407CBD079E47}" type="slidenum">
              <a:rPr spc="-5"/>
              <a:t>‹N°›</a:t>
            </a:fld>
            <a:endParaRPr spc="-5"/>
          </a:p>
        </p:txBody>
      </p:sp>
    </p:spTree>
    <p:extLst>
      <p:ext uri="{BB962C8B-B14F-4D97-AF65-F5344CB8AC3E}">
        <p14:creationId xmlns:p14="http://schemas.microsoft.com/office/powerpoint/2010/main" val="4261056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e page">
    <p:spTree>
      <p:nvGrpSpPr>
        <p:cNvPr id="1" name=""/>
        <p:cNvGrpSpPr/>
        <p:nvPr/>
      </p:nvGrpSpPr>
      <p:grpSpPr>
        <a:xfrm>
          <a:off x="0" y="0"/>
          <a:ext cx="0" cy="0"/>
          <a:chOff x="0" y="0"/>
          <a:chExt cx="0" cy="0"/>
        </a:xfrm>
      </p:grpSpPr>
      <p:sp>
        <p:nvSpPr>
          <p:cNvPr id="2" name="Titre 1"/>
          <p:cNvSpPr>
            <a:spLocks noGrp="1"/>
          </p:cNvSpPr>
          <p:nvPr>
            <p:ph type="title"/>
          </p:nvPr>
        </p:nvSpPr>
        <p:spPr>
          <a:xfrm>
            <a:off x="609600" y="2602972"/>
            <a:ext cx="10972800" cy="1143000"/>
          </a:xfrm>
        </p:spPr>
        <p:txBody>
          <a:bodyPr/>
          <a:lstStyle/>
          <a:p>
            <a:r>
              <a:rPr lang="fr-FR"/>
              <a:t>Modifiez le style du titre</a:t>
            </a:r>
            <a:endParaRPr lang="fr-FR" dirty="0"/>
          </a:p>
        </p:txBody>
      </p:sp>
      <p:sp>
        <p:nvSpPr>
          <p:cNvPr id="5"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3949257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rniere de couv">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41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6"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71567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p:nvPr>
        </p:nvSpPr>
        <p:spPr>
          <a:xfrm>
            <a:off x="609600" y="1600201"/>
            <a:ext cx="10972800" cy="4455695"/>
          </a:xfrm>
          <a:prstGeom prst="rect">
            <a:avLst/>
          </a:prstGeom>
        </p:spPr>
        <p:txBody>
          <a:bodyPr/>
          <a:lstStyle>
            <a:lvl2pPr>
              <a:defRPr>
                <a:latin typeface="Calibri"/>
                <a:cs typeface="Calibri"/>
              </a:defRPr>
            </a:lvl2pPr>
            <a:lvl3pPr>
              <a:buClr>
                <a:srgbClr val="D40521"/>
              </a:buClr>
              <a:defRPr>
                <a:latin typeface="Calibri"/>
                <a:cs typeface="Calibri"/>
              </a:defRPr>
            </a:lvl3pPr>
            <a:lvl4pPr>
              <a:defRPr>
                <a:latin typeface="Calibri"/>
                <a:cs typeface="Calibri"/>
              </a:defRPr>
            </a:lvl4pPr>
            <a:lvl5pPr>
              <a:defRPr sz="14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1452050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normAutofit/>
          </a:bodyPr>
          <a:lstStyle>
            <a:lvl1pPr algn="l">
              <a:defRPr sz="32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5"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1830398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sz="half" idx="1"/>
          </p:nvPr>
        </p:nvSpPr>
        <p:spPr>
          <a:xfrm>
            <a:off x="609600" y="1600201"/>
            <a:ext cx="5384800" cy="4428958"/>
          </a:xfrm>
          <a:prstGeom prst="rect">
            <a:avLst/>
          </a:prstGeom>
        </p:spPr>
        <p:txBody>
          <a:bodyPr/>
          <a:lstStyle>
            <a:lvl1pPr>
              <a:defRPr sz="2200">
                <a:latin typeface="Calibri"/>
                <a:cs typeface="Calibri"/>
              </a:defRPr>
            </a:lvl1pPr>
            <a:lvl2pPr>
              <a:defRPr sz="2400">
                <a:latin typeface="Calibri"/>
                <a:cs typeface="Calibri"/>
              </a:defRPr>
            </a:lvl2pPr>
            <a:lvl3pPr marL="1257300" indent="-342900">
              <a:buClr>
                <a:srgbClr val="D40521"/>
              </a:buClr>
              <a:buFont typeface="Arial"/>
              <a:buChar cha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197600" y="1600200"/>
            <a:ext cx="5384800" cy="4428959"/>
          </a:xfrm>
          <a:prstGeom prst="rect">
            <a:avLst/>
          </a:prstGeom>
        </p:spPr>
        <p:txBody>
          <a:bodyPr/>
          <a:lstStyle>
            <a:lvl1pPr>
              <a:defRPr sz="2200"/>
            </a:lvl1pPr>
            <a:lvl2pPr>
              <a:defRPr sz="2000">
                <a:latin typeface="Calibri"/>
                <a:cs typeface="Calibri"/>
              </a:defRPr>
            </a:lvl2pPr>
            <a:lvl3pPr>
              <a:buClr>
                <a:srgbClr val="D40521"/>
              </a:buCl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2771769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endParaRPr lang="fr-FR" dirty="0"/>
          </a:p>
        </p:txBody>
      </p:sp>
      <p:sp>
        <p:nvSpPr>
          <p:cNvPr id="3" name="Espace réservé du texte 2"/>
          <p:cNvSpPr>
            <a:spLocks noGrp="1"/>
          </p:cNvSpPr>
          <p:nvPr>
            <p:ph type="body" idx="1"/>
          </p:nvPr>
        </p:nvSpPr>
        <p:spPr>
          <a:xfrm>
            <a:off x="609600" y="1535113"/>
            <a:ext cx="5386917"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609600" y="2174875"/>
            <a:ext cx="5386917"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8" y="1535113"/>
            <a:ext cx="5389033"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93368" y="2174875"/>
            <a:ext cx="5389033"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9" name="Espace réservé du pied de page 4"/>
          <p:cNvSpPr>
            <a:spLocks noGrp="1"/>
          </p:cNvSpPr>
          <p:nvPr>
            <p:ph type="ftr" sz="quarter" idx="10"/>
          </p:nvPr>
        </p:nvSpPr>
        <p:spPr>
          <a:xfrm>
            <a:off x="11180723" y="6263524"/>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448836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4" name="Espace réservé du pied de page 4"/>
          <p:cNvSpPr>
            <a:spLocks noGrp="1"/>
          </p:cNvSpPr>
          <p:nvPr>
            <p:ph type="ftr" sz="quarter" idx="3"/>
          </p:nvPr>
        </p:nvSpPr>
        <p:spPr>
          <a:xfrm>
            <a:off x="11180723" y="6256840"/>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1056239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454526"/>
            <a:ext cx="10972800" cy="963112"/>
          </a:xfrm>
          <a:prstGeom prst="rect">
            <a:avLst/>
          </a:prstGeom>
        </p:spPr>
        <p:txBody>
          <a:bodyPr vert="horz" lIns="91440" tIns="45720" rIns="91440" bIns="45720" rtlCol="0" anchor="ctr">
            <a:normAutofit/>
          </a:bodyPr>
          <a:lstStyle/>
          <a:p>
            <a:r>
              <a:rPr lang="fr-FR" dirty="0"/>
              <a:t>Cliquez et modifiez le titre</a:t>
            </a:r>
          </a:p>
        </p:txBody>
      </p:sp>
      <p:sp>
        <p:nvSpPr>
          <p:cNvPr id="11" name="Espace réservé du texte 2"/>
          <p:cNvSpPr>
            <a:spLocks noGrp="1"/>
          </p:cNvSpPr>
          <p:nvPr>
            <p:ph type="body" idx="1"/>
          </p:nvPr>
        </p:nvSpPr>
        <p:spPr>
          <a:xfrm>
            <a:off x="609600" y="1600201"/>
            <a:ext cx="10972800" cy="447574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 </a:t>
            </a:r>
          </a:p>
        </p:txBody>
      </p:sp>
      <p:sp>
        <p:nvSpPr>
          <p:cNvPr id="3" name="ZoneTexte 2"/>
          <p:cNvSpPr txBox="1"/>
          <p:nvPr/>
        </p:nvSpPr>
        <p:spPr>
          <a:xfrm>
            <a:off x="1217084" y="6334125"/>
            <a:ext cx="184731" cy="369332"/>
          </a:xfrm>
          <a:prstGeom prst="rect">
            <a:avLst/>
          </a:prstGeom>
          <a:noFill/>
        </p:spPr>
        <p:txBody>
          <a:bodyPr wrap="none" rtlCol="0">
            <a:spAutoFit/>
          </a:bodyPr>
          <a:lstStyle/>
          <a:p>
            <a:endParaRPr lang="fr-FR" sz="1800">
              <a:solidFill>
                <a:prstClr val="black"/>
              </a:solidFill>
            </a:endParaRPr>
          </a:p>
        </p:txBody>
      </p:sp>
      <p:sp>
        <p:nvSpPr>
          <p:cNvPr id="6" name="Espace réservé du pied de page 4"/>
          <p:cNvSpPr>
            <a:spLocks noGrp="1"/>
          </p:cNvSpPr>
          <p:nvPr>
            <p:ph type="ftr" sz="quarter" idx="3"/>
          </p:nvPr>
        </p:nvSpPr>
        <p:spPr>
          <a:xfrm>
            <a:off x="11180723" y="6250156"/>
            <a:ext cx="945949"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pPr marL="12700">
              <a:lnSpc>
                <a:spcPts val="1040"/>
              </a:lnSpc>
            </a:pPr>
            <a:r>
              <a:rPr lang="fr-FR" spc="-5"/>
              <a:t>Servane Vroman</a:t>
            </a:r>
            <a:r>
              <a:rPr lang="fr-FR" spc="25"/>
              <a:t> </a:t>
            </a:r>
            <a:r>
              <a:rPr lang="fr-FR" spc="-5"/>
              <a:t>–</a:t>
            </a:r>
          </a:p>
          <a:p>
            <a:pPr marL="12700" marR="5080">
              <a:lnSpc>
                <a:spcPct val="100000"/>
              </a:lnSpc>
            </a:pPr>
            <a:r>
              <a:rPr lang="fr-FR" spc="-10"/>
              <a:t>Psychologue du </a:t>
            </a:r>
            <a:r>
              <a:rPr lang="fr-FR" spc="-5"/>
              <a:t>travail  Septembre</a:t>
            </a:r>
            <a:r>
              <a:rPr lang="fr-FR" spc="5"/>
              <a:t> </a:t>
            </a:r>
            <a:r>
              <a:rPr lang="fr-FR" spc="-10"/>
              <a:t>2016</a:t>
            </a:r>
          </a:p>
        </p:txBody>
      </p:sp>
    </p:spTree>
    <p:extLst>
      <p:ext uri="{BB962C8B-B14F-4D97-AF65-F5344CB8AC3E}">
        <p14:creationId xmlns:p14="http://schemas.microsoft.com/office/powerpoint/2010/main" val="38383528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ctr" defTabSz="457200" rtl="0" eaLnBrk="1" latinLnBrk="0" hangingPunct="1">
        <a:spcBef>
          <a:spcPct val="0"/>
        </a:spcBef>
        <a:buNone/>
        <a:defRPr sz="3000" kern="1200">
          <a:solidFill>
            <a:schemeClr val="tx1"/>
          </a:solidFill>
          <a:latin typeface="+mn-lt"/>
          <a:ea typeface="+mj-ea"/>
          <a:cs typeface="Gotham"/>
        </a:defRPr>
      </a:lvl1pPr>
    </p:titleStyle>
    <p:bodyStyle>
      <a:lvl1pPr marL="342900" indent="-342900" algn="l" defTabSz="457200" rtl="0" eaLnBrk="1" latinLnBrk="0" hangingPunct="1">
        <a:spcBef>
          <a:spcPct val="20000"/>
        </a:spcBef>
        <a:buClr>
          <a:srgbClr val="D40521"/>
        </a:buClr>
        <a:buFont typeface="Arial"/>
        <a:buChar char="•"/>
        <a:defRPr sz="2200" kern="1200">
          <a:solidFill>
            <a:schemeClr val="tx1"/>
          </a:solidFill>
          <a:latin typeface="+mn-lt"/>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D40521"/>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459FF68-66C7-45BA-82A8-0B575E071625}"/>
              </a:ext>
            </a:extLst>
          </p:cNvPr>
          <p:cNvSpPr>
            <a:spLocks noGrp="1"/>
          </p:cNvSpPr>
          <p:nvPr>
            <p:ph type="title"/>
          </p:nvPr>
        </p:nvSpPr>
        <p:spPr>
          <a:xfrm>
            <a:off x="838200" y="4343400"/>
            <a:ext cx="10591799" cy="1143000"/>
          </a:xfrm>
        </p:spPr>
        <p:txBody>
          <a:bodyPr>
            <a:noAutofit/>
          </a:bodyPr>
          <a:lstStyle/>
          <a:p>
            <a:r>
              <a:rPr lang="fr-FR" sz="4400" b="1" dirty="0">
                <a:solidFill>
                  <a:schemeClr val="tx1">
                    <a:lumMod val="75000"/>
                    <a:lumOff val="25000"/>
                  </a:schemeClr>
                </a:solidFill>
                <a:latin typeface="Arial Black" panose="020B0604020202020204" pitchFamily="34" charset="0"/>
                <a:cs typeface="Arial Black" panose="020B0604020202020204" pitchFamily="34" charset="0"/>
              </a:rPr>
              <a:t>ADOBE PREMIERE PRO</a:t>
            </a:r>
          </a:p>
        </p:txBody>
      </p:sp>
      <p:pic>
        <p:nvPicPr>
          <p:cNvPr id="4" name="Image 3">
            <a:extLst>
              <a:ext uri="{FF2B5EF4-FFF2-40B4-BE49-F238E27FC236}">
                <a16:creationId xmlns:a16="http://schemas.microsoft.com/office/drawing/2014/main" xmlns="" id="{05DB8A4A-F10F-604E-ADCB-F52101C60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99" y="1371600"/>
            <a:ext cx="3251200" cy="3251200"/>
          </a:xfrm>
          <a:prstGeom prst="rect">
            <a:avLst/>
          </a:prstGeom>
        </p:spPr>
      </p:pic>
    </p:spTree>
    <p:extLst>
      <p:ext uri="{BB962C8B-B14F-4D97-AF65-F5344CB8AC3E}">
        <p14:creationId xmlns:p14="http://schemas.microsoft.com/office/powerpoint/2010/main" val="124770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2a. Utilisation du panneau Projet</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37015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Vous pouvez organiser les éléments du panneau Projet en </a:t>
            </a:r>
            <a:r>
              <a:rPr lang="fr-FR" b="1" dirty="0" err="1"/>
              <a:t>chutiers</a:t>
            </a:r>
            <a:r>
              <a:rPr lang="fr-FR" dirty="0"/>
              <a:t>.</a:t>
            </a:r>
          </a:p>
          <a:p>
            <a:pPr marL="285750" indent="-285750">
              <a:spcAft>
                <a:spcPts val="600"/>
              </a:spcAft>
              <a:buFont typeface="Arial" panose="020B0604020202020204" pitchFamily="34" charset="0"/>
              <a:buChar char="•"/>
            </a:pPr>
            <a:r>
              <a:rPr lang="fr-FR" dirty="0"/>
              <a:t>Utilisez les boutons Liste et Icône situés en bas à gauche du panneau Projet pour afficher respectivement des informations sur les clips ou des vignettes interactives.</a:t>
            </a:r>
          </a:p>
          <a:p>
            <a:pPr marL="285750" indent="-285750">
              <a:spcAft>
                <a:spcPts val="600"/>
              </a:spcAft>
              <a:buFont typeface="Arial" panose="020B0604020202020204" pitchFamily="34" charset="0"/>
              <a:buChar char="•"/>
            </a:pPr>
            <a:r>
              <a:rPr lang="fr-FR" dirty="0"/>
              <a:t>Le mode Liste affiche, sous forme de colonnes, des informations sur chaque élément, telles que la fréquence d'images et la durée du média. Cliquez sur l'en-tête d'une colonne pour trier les clips selon ce dernier.</a:t>
            </a:r>
          </a:p>
          <a:p>
            <a:pPr marL="285750" indent="-285750">
              <a:spcAft>
                <a:spcPts val="600"/>
              </a:spcAft>
              <a:buFont typeface="Arial" panose="020B0604020202020204" pitchFamily="34" charset="0"/>
              <a:buChar char="•"/>
            </a:pPr>
            <a:r>
              <a:rPr lang="fr-FR" dirty="0"/>
              <a:t>Utilisez le champ de recherche pour afficher uniquement les clips correspondant à votre saisie.</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3041858"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02_01 </a:t>
            </a:r>
            <a:r>
              <a:rPr lang="fr-FR" sz="1400" dirty="0" err="1">
                <a:latin typeface="Arial Narrow" panose="020B0604020202020204" pitchFamily="34" charset="0"/>
                <a:cs typeface="Arial Narrow" panose="020B0604020202020204" pitchFamily="34" charset="0"/>
              </a:rPr>
              <a:t>Working</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with</a:t>
            </a:r>
            <a:r>
              <a:rPr lang="fr-FR" sz="1400" dirty="0">
                <a:latin typeface="Arial Narrow" panose="020B0604020202020204" pitchFamily="34" charset="0"/>
                <a:cs typeface="Arial Narrow" panose="020B0604020202020204" pitchFamily="34" charset="0"/>
              </a:rPr>
              <a:t> the Project </a:t>
            </a:r>
            <a:r>
              <a:rPr lang="fr-FR" sz="1400" dirty="0" err="1">
                <a:latin typeface="Arial Narrow" panose="020B0604020202020204" pitchFamily="34" charset="0"/>
                <a:cs typeface="Arial Narrow" panose="020B0604020202020204" pitchFamily="34" charset="0"/>
              </a:rPr>
              <a:t>panel.prproj</a:t>
            </a:r>
            <a:endParaRPr lang="fr-FR" sz="1400" dirty="0">
              <a:latin typeface="Arial Narrow" panose="020B0604020202020204" pitchFamily="34" charset="0"/>
              <a:cs typeface="Arial Narrow" panose="020B0604020202020204" pitchFamily="34" charset="0"/>
            </a:endParaRPr>
          </a:p>
        </p:txBody>
      </p:sp>
      <p:pic>
        <p:nvPicPr>
          <p:cNvPr id="7" name="Image 6">
            <a:extLst>
              <a:ext uri="{FF2B5EF4-FFF2-40B4-BE49-F238E27FC236}">
                <a16:creationId xmlns:a16="http://schemas.microsoft.com/office/drawing/2014/main" xmlns="" id="{951699DD-FBAC-3043-93C9-6C60CE36E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999590"/>
            <a:ext cx="5238750" cy="2930892"/>
          </a:xfrm>
          <a:prstGeom prst="rect">
            <a:avLst/>
          </a:prstGeom>
        </p:spPr>
      </p:pic>
    </p:spTree>
    <p:extLst>
      <p:ext uri="{BB962C8B-B14F-4D97-AF65-F5344CB8AC3E}">
        <p14:creationId xmlns:p14="http://schemas.microsoft.com/office/powerpoint/2010/main" val="96807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2b. Moniteur source et moniteur du programme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49326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Utilisez le </a:t>
            </a:r>
            <a:r>
              <a:rPr lang="fr-FR" b="1" dirty="0"/>
              <a:t>moniteur source pour </a:t>
            </a:r>
            <a:r>
              <a:rPr lang="fr-FR" b="1" dirty="0" err="1"/>
              <a:t>prévisualiser</a:t>
            </a:r>
            <a:r>
              <a:rPr lang="fr-FR" b="1" dirty="0"/>
              <a:t> les clips avant de les insérer dans une séquence. </a:t>
            </a:r>
            <a:r>
              <a:rPr lang="fr-FR" dirty="0"/>
              <a:t>Pour lancer et interrompre la lecture, utilisez les commandes de lecture ou la barre d'espacement. Vous pouvez également faire glisser la tête de lecture bleue (indicateur d’instant présent) située au bas du moniteur à l'endroit voulu dans le clip. Si vous ne souhaitez intégrer dans la séquence qu'une partie du clip source, délimitez cette dernière à l'aide des boutons Marquer l’entrée et Marquer la sortie.</a:t>
            </a:r>
          </a:p>
          <a:p>
            <a:pPr marL="285750" indent="-285750">
              <a:spcAft>
                <a:spcPts val="600"/>
              </a:spcAft>
              <a:buFont typeface="Arial" panose="020B0604020202020204" pitchFamily="34" charset="0"/>
              <a:buChar char="•"/>
            </a:pPr>
            <a:r>
              <a:rPr lang="fr-FR" b="1" dirty="0"/>
              <a:t>Utilisez le moniteur du programme pour visualiser votre séquence. </a:t>
            </a:r>
            <a:r>
              <a:rPr lang="fr-FR" dirty="0"/>
              <a:t>La tête de lecture du moniteur du programme est synchronisée avec celle du panneau Montage.</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97228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02_02 </a:t>
            </a:r>
            <a:r>
              <a:rPr lang="fr-FR" sz="1400" dirty="0" err="1">
                <a:latin typeface="Arial Narrow" panose="020B0604020202020204" pitchFamily="34" charset="0"/>
                <a:cs typeface="Arial Narrow" panose="020B0604020202020204" pitchFamily="34" charset="0"/>
              </a:rPr>
              <a:t>Souce</a:t>
            </a:r>
            <a:r>
              <a:rPr lang="fr-FR" sz="1400" dirty="0">
                <a:latin typeface="Arial Narrow" panose="020B0604020202020204" pitchFamily="34" charset="0"/>
                <a:cs typeface="Arial Narrow" panose="020B0604020202020204" pitchFamily="34" charset="0"/>
              </a:rPr>
              <a:t> and Program </a:t>
            </a:r>
            <a:r>
              <a:rPr lang="fr-FR" sz="1400" dirty="0" err="1">
                <a:latin typeface="Arial Narrow" panose="020B0604020202020204" pitchFamily="34" charset="0"/>
                <a:cs typeface="Arial Narrow" panose="020B0604020202020204" pitchFamily="34" charset="0"/>
              </a:rPr>
              <a:t>monitors.prproj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2B4A9D3E-9C9E-9846-ADFE-DCBAC92D5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77" y="2003307"/>
            <a:ext cx="5041900" cy="3187250"/>
          </a:xfrm>
          <a:prstGeom prst="rect">
            <a:avLst/>
          </a:prstGeom>
        </p:spPr>
      </p:pic>
    </p:spTree>
    <p:extLst>
      <p:ext uri="{BB962C8B-B14F-4D97-AF65-F5344CB8AC3E}">
        <p14:creationId xmlns:p14="http://schemas.microsoft.com/office/powerpoint/2010/main" val="158197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2c. Exploration du panneau Montage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2932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Dans le panneau Montage, le temps défile de gauche à droite. Le moniteur du programme affiche systématiquement l'image sur laquelle est positionnée la tête de lecture bleue.</a:t>
            </a:r>
          </a:p>
          <a:p>
            <a:pPr marL="285750" indent="-285750">
              <a:spcAft>
                <a:spcPts val="600"/>
              </a:spcAft>
              <a:buFont typeface="Arial" panose="020B0604020202020204" pitchFamily="34" charset="0"/>
              <a:buChar char="•"/>
            </a:pPr>
            <a:r>
              <a:rPr lang="fr-FR" dirty="0"/>
              <a:t>Vous pouvez placer des clips sur des pistes audio et vidéo séparées. </a:t>
            </a:r>
            <a:br>
              <a:rPr lang="fr-FR" dirty="0"/>
            </a:br>
            <a:r>
              <a:rPr lang="fr-FR" dirty="0"/>
              <a:t>Activez et désactivez les différentes pistes lorsque vous souhaitez travailler sur des parties spécifiques de votre séquence.</a:t>
            </a:r>
          </a:p>
          <a:p>
            <a:pPr marL="285750" indent="-285750">
              <a:spcAft>
                <a:spcPts val="600"/>
              </a:spcAft>
              <a:buFont typeface="Arial" panose="020B0604020202020204" pitchFamily="34" charset="0"/>
              <a:buChar char="•"/>
            </a:pPr>
            <a:r>
              <a:rPr lang="fr-FR" dirty="0"/>
              <a:t>De tous les outils inclus dans le panneau Montage et le moniteur du programme, l'outil Sélection situé en haut du panneau Outils est celui que vous utiliserez le plus souvent.</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747868"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02_03 Explore the </a:t>
            </a:r>
            <a:r>
              <a:rPr lang="fr-FR" sz="1400" dirty="0" err="1">
                <a:latin typeface="Arial Narrow" panose="020B0604020202020204" pitchFamily="34" charset="0"/>
                <a:cs typeface="Arial Narrow" panose="020B0604020202020204" pitchFamily="34" charset="0"/>
              </a:rPr>
              <a:t>timeline</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panel.prproj</a:t>
            </a:r>
            <a:endParaRPr lang="fr-FR" sz="1400" dirty="0">
              <a:latin typeface="Arial Narrow" panose="020B0604020202020204" pitchFamily="34" charset="0"/>
              <a:cs typeface="Arial Narrow" panose="020B0604020202020204" pitchFamily="34" charset="0"/>
            </a:endParaRPr>
          </a:p>
        </p:txBody>
      </p:sp>
      <p:pic>
        <p:nvPicPr>
          <p:cNvPr id="7" name="Image 6">
            <a:extLst>
              <a:ext uri="{FF2B5EF4-FFF2-40B4-BE49-F238E27FC236}">
                <a16:creationId xmlns:a16="http://schemas.microsoft.com/office/drawing/2014/main" xmlns="" id="{137D3208-9DF7-304C-8F7E-574735BD00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106" y="1893152"/>
            <a:ext cx="5321300" cy="1883007"/>
          </a:xfrm>
          <a:prstGeom prst="rect">
            <a:avLst/>
          </a:prstGeom>
        </p:spPr>
      </p:pic>
    </p:spTree>
    <p:extLst>
      <p:ext uri="{BB962C8B-B14F-4D97-AF65-F5344CB8AC3E}">
        <p14:creationId xmlns:p14="http://schemas.microsoft.com/office/powerpoint/2010/main" val="4151858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24000"/>
            <a:ext cx="8229600" cy="1143000"/>
          </a:xfrm>
        </p:spPr>
        <p:txBody>
          <a:bodyPr>
            <a:noAutofit/>
          </a:bodyPr>
          <a:lstStyle/>
          <a:p>
            <a:pPr algn="l"/>
            <a:r>
              <a:rPr lang="fr-FR" sz="4000" dirty="0">
                <a:solidFill>
                  <a:schemeClr val="bg1"/>
                </a:solidFill>
              </a:rPr>
              <a:t>3. Apprentissage du montage</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590800"/>
            <a:ext cx="8273295" cy="2427266"/>
          </a:xfrm>
        </p:spPr>
        <p:txBody>
          <a:bodyPr>
            <a:normAutofit/>
          </a:bodyPr>
          <a:lstStyle/>
          <a:p>
            <a:pPr marL="0" indent="0">
              <a:buNone/>
            </a:pPr>
            <a:r>
              <a:rPr lang="fr-FR" dirty="0">
                <a:solidFill>
                  <a:schemeClr val="bg1"/>
                </a:solidFill>
              </a:rPr>
              <a:t>Découverte des bases du montage dans d'Adobe </a:t>
            </a:r>
            <a:r>
              <a:rPr lang="fr-FR" dirty="0" err="1">
                <a:solidFill>
                  <a:schemeClr val="bg1"/>
                </a:solidFill>
              </a:rPr>
              <a:t>Premiere</a:t>
            </a:r>
            <a:r>
              <a:rPr lang="fr-FR" dirty="0">
                <a:solidFill>
                  <a:schemeClr val="bg1"/>
                </a:solidFill>
              </a:rPr>
              <a:t> Pro CC.</a:t>
            </a:r>
            <a:endParaRPr lang="fr-FR" sz="2400" dirty="0">
              <a:solidFill>
                <a:schemeClr val="bg1"/>
              </a:solidFill>
            </a:endParaRP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422999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3a. Création d’une séquence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Pour créer une séquence, cliquez sur le menu </a:t>
            </a:r>
            <a:br>
              <a:rPr lang="fr-FR" dirty="0"/>
            </a:br>
            <a:r>
              <a:rPr lang="fr-FR" b="1" dirty="0"/>
              <a:t>Nouvel élément dans le panneau Projet et choisissez Séquence</a:t>
            </a:r>
            <a:r>
              <a:rPr lang="fr-FR" dirty="0"/>
              <a:t> dans la liste. Sélectionnez une </a:t>
            </a:r>
            <a:r>
              <a:rPr lang="fr-FR" dirty="0" err="1"/>
              <a:t>préconfiguration</a:t>
            </a:r>
            <a:r>
              <a:rPr lang="fr-FR" dirty="0"/>
              <a:t> en fonction de la caméra utilisée pour réaliser les vidéos. Vous pourrez néanmoins modifier les paramètres lorsque vous ajouterez le premier clip.</a:t>
            </a:r>
          </a:p>
          <a:p>
            <a:pPr marL="285750" indent="-285750">
              <a:spcAft>
                <a:spcPts val="1200"/>
              </a:spcAft>
              <a:buFont typeface="Arial" panose="020B0604020202020204" pitchFamily="34" charset="0"/>
              <a:buChar char="•"/>
            </a:pPr>
            <a:r>
              <a:rPr lang="fr-FR" dirty="0"/>
              <a:t>Vous pouvez également </a:t>
            </a:r>
            <a:r>
              <a:rPr lang="fr-FR" b="1" dirty="0"/>
              <a:t>créer une séquence en fonction des propriétés d'un clip en faisant glisser ce dernier sur le menu Nouvel élément du panneau Projet</a:t>
            </a:r>
            <a:r>
              <a:rPr lang="fr-FR" dirty="0"/>
              <a:t>.</a:t>
            </a:r>
          </a:p>
          <a:p>
            <a:pPr marL="285750" indent="-285750">
              <a:spcAft>
                <a:spcPts val="1200"/>
              </a:spcAft>
              <a:buFont typeface="Arial" panose="020B0604020202020204" pitchFamily="34" charset="0"/>
              <a:buChar char="•"/>
            </a:pPr>
            <a:r>
              <a:rPr lang="fr-FR" dirty="0"/>
              <a:t>Vous pouvez vérifier la taille d'image et la fréquence d'image de la séquence via la vue Liste du panneau Projet.</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610010"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03_01 </a:t>
            </a:r>
            <a:r>
              <a:rPr lang="fr-FR" sz="1400" dirty="0" err="1">
                <a:latin typeface="Arial Narrow" panose="020B0604020202020204" pitchFamily="34" charset="0"/>
                <a:cs typeface="Arial Narrow" panose="020B0604020202020204" pitchFamily="34" charset="0"/>
              </a:rPr>
              <a:t>Create</a:t>
            </a:r>
            <a:r>
              <a:rPr lang="fr-FR" sz="1400" dirty="0">
                <a:latin typeface="Arial Narrow" panose="020B0604020202020204" pitchFamily="34" charset="0"/>
                <a:cs typeface="Arial Narrow" panose="020B0604020202020204" pitchFamily="34" charset="0"/>
              </a:rPr>
              <a:t> a new </a:t>
            </a:r>
            <a:r>
              <a:rPr lang="fr-FR" sz="1400" dirty="0" err="1">
                <a:latin typeface="Arial Narrow" panose="020B0604020202020204" pitchFamily="34" charset="0"/>
                <a:cs typeface="Arial Narrow" panose="020B0604020202020204" pitchFamily="34" charset="0"/>
              </a:rPr>
              <a:t>sequence.prproj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3982CDD0-FAC5-CF43-B05B-3E59CE4027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151" y="2010742"/>
            <a:ext cx="5276850" cy="2329779"/>
          </a:xfrm>
          <a:prstGeom prst="rect">
            <a:avLst/>
          </a:prstGeom>
        </p:spPr>
      </p:pic>
    </p:spTree>
    <p:extLst>
      <p:ext uri="{BB962C8B-B14F-4D97-AF65-F5344CB8AC3E}">
        <p14:creationId xmlns:p14="http://schemas.microsoft.com/office/powerpoint/2010/main" val="4082710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10832123" cy="1143000"/>
          </a:xfrm>
        </p:spPr>
        <p:txBody>
          <a:bodyPr>
            <a:noAutofit/>
          </a:bodyPr>
          <a:lstStyle/>
          <a:p>
            <a:pPr algn="l"/>
            <a:r>
              <a:rPr lang="fr-FR" dirty="0"/>
              <a:t>3b. Ajout, suppression, déplacement de clips </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29320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Pour composer une séquence, </a:t>
            </a:r>
            <a:r>
              <a:rPr lang="fr-FR" b="1" dirty="0"/>
              <a:t>faites glisser des clips depuis le panneau Projet vers une piste du panneau Montage.</a:t>
            </a:r>
          </a:p>
          <a:p>
            <a:pPr marL="285750" indent="-285750">
              <a:spcAft>
                <a:spcPts val="600"/>
              </a:spcAft>
              <a:buFont typeface="Arial" panose="020B0604020202020204" pitchFamily="34" charset="0"/>
              <a:buChar char="•"/>
            </a:pPr>
            <a:r>
              <a:rPr lang="fr-FR" dirty="0"/>
              <a:t>Vous pouvez également faire glisser un clip affiché dans le moniteur source vers le panneau Montage. Si vous avez ajouté des marqueurs d'entrée et de sortie dans un clip, seule la partie sélectionnée de ce dernier sera intégrée à la séquence.</a:t>
            </a:r>
          </a:p>
          <a:p>
            <a:pPr marL="285750" indent="-285750">
              <a:spcAft>
                <a:spcPts val="600"/>
              </a:spcAft>
              <a:buFont typeface="Arial" panose="020B0604020202020204" pitchFamily="34" charset="0"/>
              <a:buChar char="•"/>
            </a:pPr>
            <a:r>
              <a:rPr lang="fr-FR" dirty="0"/>
              <a:t>Utilisez l'icône Faire glisser la vidéo uniquement ou Faire glisser l'audio uniquement au bas du moniteur source pour intégrer uniquement la vidéo ou l'audio dans votre séquence.</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610010"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03_01 </a:t>
            </a:r>
            <a:r>
              <a:rPr lang="fr-FR" sz="1400" dirty="0" err="1">
                <a:latin typeface="Arial Narrow" panose="020B0604020202020204" pitchFamily="34" charset="0"/>
                <a:cs typeface="Arial Narrow" panose="020B0604020202020204" pitchFamily="34" charset="0"/>
              </a:rPr>
              <a:t>Create</a:t>
            </a:r>
            <a:r>
              <a:rPr lang="fr-FR" sz="1400" dirty="0">
                <a:latin typeface="Arial Narrow" panose="020B0604020202020204" pitchFamily="34" charset="0"/>
                <a:cs typeface="Arial Narrow" panose="020B0604020202020204" pitchFamily="34" charset="0"/>
              </a:rPr>
              <a:t> a new </a:t>
            </a:r>
            <a:r>
              <a:rPr lang="fr-FR" sz="1400" dirty="0" err="1">
                <a:latin typeface="Arial Narrow" panose="020B0604020202020204" pitchFamily="34" charset="0"/>
                <a:cs typeface="Arial Narrow" panose="020B0604020202020204" pitchFamily="34" charset="0"/>
              </a:rPr>
              <a:t>sequence.prproj</a:t>
            </a:r>
            <a:endParaRPr lang="fr-FR" sz="1400" dirty="0">
              <a:latin typeface="Arial Narrow" panose="020B0604020202020204" pitchFamily="34" charset="0"/>
              <a:cs typeface="Arial Narrow" panose="020B0604020202020204" pitchFamily="34" charset="0"/>
            </a:endParaRPr>
          </a:p>
        </p:txBody>
      </p:sp>
      <p:pic>
        <p:nvPicPr>
          <p:cNvPr id="7" name="Image 6">
            <a:extLst>
              <a:ext uri="{FF2B5EF4-FFF2-40B4-BE49-F238E27FC236}">
                <a16:creationId xmlns:a16="http://schemas.microsoft.com/office/drawing/2014/main" xmlns="" id="{6332433C-6DC5-3242-BD70-E6112B6D57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010" y="1866900"/>
            <a:ext cx="3943313" cy="3395067"/>
          </a:xfrm>
          <a:prstGeom prst="rect">
            <a:avLst/>
          </a:prstGeom>
        </p:spPr>
      </p:pic>
    </p:spTree>
    <p:extLst>
      <p:ext uri="{BB962C8B-B14F-4D97-AF65-F5344CB8AC3E}">
        <p14:creationId xmlns:p14="http://schemas.microsoft.com/office/powerpoint/2010/main" val="9157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10832123" cy="1143000"/>
          </a:xfrm>
        </p:spPr>
        <p:txBody>
          <a:bodyPr>
            <a:noAutofit/>
          </a:bodyPr>
          <a:lstStyle/>
          <a:p>
            <a:pPr algn="l"/>
            <a:r>
              <a:rPr lang="fr-FR" dirty="0"/>
              <a:t>3c. Ajustements audio simples</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455509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Le panneau Mixage des éléments audio permet de modifier le volume d'un clip audio. Choisissez </a:t>
            </a:r>
            <a:br>
              <a:rPr lang="fr-FR" dirty="0"/>
            </a:br>
            <a:r>
              <a:rPr lang="fr-FR" b="1" dirty="0"/>
              <a:t>Fenêtre &gt; Mixage des éléments audio</a:t>
            </a:r>
          </a:p>
          <a:p>
            <a:pPr marL="285750" indent="-285750">
              <a:spcAft>
                <a:spcPts val="600"/>
              </a:spcAft>
              <a:buFont typeface="Arial" panose="020B0604020202020204" pitchFamily="34" charset="0"/>
              <a:buChar char="•"/>
            </a:pPr>
            <a:r>
              <a:rPr lang="fr-FR" dirty="0"/>
              <a:t>Placez la tête de lecture du montage sur le clip à modifier.</a:t>
            </a:r>
          </a:p>
          <a:p>
            <a:pPr marL="285750" indent="-285750">
              <a:spcAft>
                <a:spcPts val="600"/>
              </a:spcAft>
              <a:buFont typeface="Arial" panose="020B0604020202020204" pitchFamily="34" charset="0"/>
              <a:buChar char="•"/>
            </a:pPr>
            <a:r>
              <a:rPr lang="fr-FR" dirty="0"/>
              <a:t>Dans le panneau Mixage des éléments audio, déplacez vers le haut ou le bas le curseur de la piste contenant le clip à modifier. En règle générale, le niveau audio considéré le plus élevé est 0 dB (décibel). Ainsi, –3 dB est plus bas que 0 dB.</a:t>
            </a:r>
          </a:p>
          <a:p>
            <a:pPr marL="285750" indent="-285750">
              <a:spcAft>
                <a:spcPts val="600"/>
              </a:spcAft>
              <a:buFont typeface="Arial" panose="020B0604020202020204" pitchFamily="34" charset="0"/>
              <a:buChar char="•"/>
            </a:pPr>
            <a:r>
              <a:rPr lang="fr-FR" dirty="0"/>
              <a:t>Utilisez les boutons Silence et </a:t>
            </a:r>
            <a:r>
              <a:rPr lang="fr-FR" dirty="0" err="1"/>
              <a:t>Solopour</a:t>
            </a:r>
            <a:r>
              <a:rPr lang="fr-FR" dirty="0"/>
              <a:t> écouter séparément les pistes audio : le premier fait taire la piste sélectionnée ; tandis que le second permet de lire uniquement la piste sélectionnée.</a:t>
            </a:r>
          </a:p>
          <a:p>
            <a:pPr marL="285750" indent="-285750">
              <a:spcAft>
                <a:spcPts val="600"/>
              </a:spcAft>
              <a:buFont typeface="Arial" panose="020B0604020202020204" pitchFamily="34" charset="0"/>
              <a:buChar char="•"/>
            </a:pPr>
            <a:r>
              <a:rPr lang="fr-FR" dirty="0"/>
              <a:t>Utilisez le bouton Panoramique du panneau Mixage des éléments audio pour diriger le son du clip vers la sortie droite ou gauche.</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597629"/>
            <a:ext cx="2658100"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03_05 Simple audio </a:t>
            </a:r>
            <a:r>
              <a:rPr lang="fr-FR" sz="1400" dirty="0" err="1">
                <a:latin typeface="Arial Narrow" panose="020B0604020202020204" pitchFamily="34" charset="0"/>
                <a:cs typeface="Arial Narrow" panose="020B0604020202020204" pitchFamily="34" charset="0"/>
              </a:rPr>
              <a:t>ajustments.prproj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271938D3-F948-3A4B-8CE8-57182A5E7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937467"/>
            <a:ext cx="4114801" cy="3632284"/>
          </a:xfrm>
          <a:prstGeom prst="rect">
            <a:avLst/>
          </a:prstGeom>
        </p:spPr>
      </p:pic>
    </p:spTree>
    <p:extLst>
      <p:ext uri="{BB962C8B-B14F-4D97-AF65-F5344CB8AC3E}">
        <p14:creationId xmlns:p14="http://schemas.microsoft.com/office/powerpoint/2010/main" val="3236898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4. Utilisation d’images et de titres</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Apprendre à utiliser des photos, des titres et des images </a:t>
            </a:r>
            <a:br>
              <a:rPr lang="fr-FR" dirty="0">
                <a:solidFill>
                  <a:schemeClr val="bg1"/>
                </a:solidFill>
              </a:rPr>
            </a:br>
            <a:r>
              <a:rPr lang="fr-FR" dirty="0">
                <a:solidFill>
                  <a:schemeClr val="bg1"/>
                </a:solidFill>
              </a:rPr>
              <a:t>dans Adobe </a:t>
            </a:r>
            <a:r>
              <a:rPr lang="fr-FR" dirty="0" err="1">
                <a:solidFill>
                  <a:schemeClr val="bg1"/>
                </a:solidFill>
              </a:rPr>
              <a:t>Premiere</a:t>
            </a:r>
            <a:r>
              <a:rPr lang="fr-FR" dirty="0">
                <a:solidFill>
                  <a:schemeClr val="bg1"/>
                </a:solidFill>
              </a:rPr>
              <a:t> Pro CC</a:t>
            </a:r>
          </a:p>
          <a:p>
            <a:pPr marL="0" indent="0">
              <a:buNone/>
            </a:pPr>
            <a:r>
              <a:rPr lang="fr-FR" dirty="0">
                <a:solidFill>
                  <a:schemeClr val="bg1"/>
                </a:solidFill>
              </a:rPr>
              <a:t/>
            </a:r>
            <a:br>
              <a:rPr lang="fr-FR" dirty="0">
                <a:solidFill>
                  <a:schemeClr val="bg1"/>
                </a:solidFill>
              </a:rPr>
            </a:br>
            <a:endParaRPr lang="fr-FR" dirty="0">
              <a:solidFill>
                <a:schemeClr val="bg1"/>
              </a:solidFill>
            </a:endParaRP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355804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4a. Utilisation de fichiers d’image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Ajoutez des photos dans une séquence en procédant exactement de la même manière que pour des clips vidéo.</a:t>
            </a:r>
          </a:p>
          <a:p>
            <a:pPr marL="285750" indent="-285750">
              <a:spcAft>
                <a:spcPts val="1200"/>
              </a:spcAft>
              <a:buFont typeface="Arial" panose="020B0604020202020204" pitchFamily="34" charset="0"/>
              <a:buChar char="•"/>
            </a:pPr>
            <a:r>
              <a:rPr lang="fr-FR" b="1" dirty="0"/>
              <a:t>Choisissez les calques à importer lorsque vous importez un fichier PSD depuis Adobe Photoshop.</a:t>
            </a:r>
          </a:p>
          <a:p>
            <a:pPr marL="285750" indent="-285750">
              <a:spcAft>
                <a:spcPts val="1200"/>
              </a:spcAft>
              <a:buFont typeface="Arial" panose="020B0604020202020204" pitchFamily="34" charset="0"/>
              <a:buChar char="•"/>
            </a:pPr>
            <a:r>
              <a:rPr lang="fr-FR" b="1" dirty="0"/>
              <a:t>Vous pouvez modifier la durée de lecture par défaut </a:t>
            </a:r>
            <a:br>
              <a:rPr lang="fr-FR" b="1" dirty="0"/>
            </a:br>
            <a:r>
              <a:rPr lang="fr-FR" b="1" dirty="0"/>
              <a:t>d'une image fixe (5 secondes) </a:t>
            </a:r>
            <a:r>
              <a:rPr lang="fr-FR" dirty="0"/>
              <a:t>en sélectionnant </a:t>
            </a:r>
            <a:br>
              <a:rPr lang="fr-FR" dirty="0"/>
            </a:br>
            <a:r>
              <a:rPr lang="fr-FR" dirty="0"/>
              <a:t>Édition &gt; Préférences &gt; Montage &gt; Durée par défaut de l'image fixe (Windows) </a:t>
            </a:r>
            <a:br>
              <a:rPr lang="fr-FR" dirty="0"/>
            </a:br>
            <a:r>
              <a:rPr lang="fr-FR" dirty="0"/>
              <a:t>ou le menu </a:t>
            </a:r>
            <a:br>
              <a:rPr lang="fr-FR" dirty="0"/>
            </a:br>
            <a:r>
              <a:rPr lang="fr-FR" dirty="0"/>
              <a:t>Application de </a:t>
            </a:r>
            <a:r>
              <a:rPr lang="fr-FR" dirty="0" err="1"/>
              <a:t>Premiere</a:t>
            </a:r>
            <a:r>
              <a:rPr lang="fr-FR" dirty="0"/>
              <a:t> Pro &gt; Préférences &gt; Montage &gt; Durée par défaut de l'image fixe (Mac OS).</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189061" cy="307777"/>
          </a:xfrm>
          <a:prstGeom prst="rect">
            <a:avLst/>
          </a:prstGeom>
          <a:noFill/>
        </p:spPr>
        <p:txBody>
          <a:bodyPr wrap="none" rtlCol="0">
            <a:spAutoFit/>
          </a:bodyPr>
          <a:lstStyle/>
          <a:p>
            <a:r>
              <a:rPr lang="fr-FR" sz="1400" dirty="0" err="1">
                <a:latin typeface="Arial Narrow" panose="020B0604020202020204" pitchFamily="34" charset="0"/>
                <a:cs typeface="Arial Narrow" panose="020B0604020202020204" pitchFamily="34" charset="0"/>
              </a:rPr>
              <a:t>Working</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with</a:t>
            </a:r>
            <a:r>
              <a:rPr lang="fr-FR" sz="1400" dirty="0">
                <a:latin typeface="Arial Narrow" panose="020B0604020202020204" pitchFamily="34" charset="0"/>
                <a:cs typeface="Arial Narrow" panose="020B0604020202020204" pitchFamily="34" charset="0"/>
              </a:rPr>
              <a:t> image </a:t>
            </a:r>
            <a:r>
              <a:rPr lang="fr-FR" sz="1400" dirty="0" err="1">
                <a:latin typeface="Arial Narrow" panose="020B0604020202020204" pitchFamily="34" charset="0"/>
                <a:cs typeface="Arial Narrow" panose="020B0604020202020204" pitchFamily="34" charset="0"/>
              </a:rPr>
              <a:t>files.prproj</a:t>
            </a:r>
            <a:endParaRPr lang="fr-FR" sz="1400" dirty="0">
              <a:latin typeface="Arial Narrow" panose="020B0604020202020204" pitchFamily="34" charset="0"/>
              <a:cs typeface="Arial Narrow" panose="020B0604020202020204" pitchFamily="34" charset="0"/>
            </a:endParaRPr>
          </a:p>
        </p:txBody>
      </p:sp>
      <p:pic>
        <p:nvPicPr>
          <p:cNvPr id="7" name="Image 6">
            <a:extLst>
              <a:ext uri="{FF2B5EF4-FFF2-40B4-BE49-F238E27FC236}">
                <a16:creationId xmlns:a16="http://schemas.microsoft.com/office/drawing/2014/main" xmlns="" id="{CE3EDE92-084F-9849-9FA3-C255D451B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19" y="1900354"/>
            <a:ext cx="5403182" cy="3150916"/>
          </a:xfrm>
          <a:prstGeom prst="rect">
            <a:avLst/>
          </a:prstGeom>
        </p:spPr>
      </p:pic>
    </p:spTree>
    <p:extLst>
      <p:ext uri="{BB962C8B-B14F-4D97-AF65-F5344CB8AC3E}">
        <p14:creationId xmlns:p14="http://schemas.microsoft.com/office/powerpoint/2010/main" val="205783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4b. Création d'un titre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676900" y="1687012"/>
            <a:ext cx="6172200" cy="427809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Utilisez l'onglet </a:t>
            </a:r>
            <a:r>
              <a:rPr lang="fr-FR" b="1" dirty="0"/>
              <a:t>Parcourir du panneau Objets graphiques </a:t>
            </a:r>
            <a:r>
              <a:rPr lang="fr-FR" dirty="0"/>
              <a:t>essentiels pour trouver des modèles de titre.</a:t>
            </a:r>
          </a:p>
          <a:p>
            <a:pPr marL="285750" indent="-285750">
              <a:spcAft>
                <a:spcPts val="600"/>
              </a:spcAft>
              <a:buFont typeface="Arial" panose="020B0604020202020204" pitchFamily="34" charset="0"/>
              <a:buChar char="•"/>
            </a:pPr>
            <a:r>
              <a:rPr lang="fr-FR" dirty="0"/>
              <a:t>Utilisez l'outil Texte pour et créer modifier le titre.</a:t>
            </a:r>
          </a:p>
          <a:p>
            <a:pPr marL="285750" indent="-285750">
              <a:spcAft>
                <a:spcPts val="600"/>
              </a:spcAft>
              <a:buFont typeface="Arial" panose="020B0604020202020204" pitchFamily="34" charset="0"/>
              <a:buChar char="•"/>
            </a:pPr>
            <a:r>
              <a:rPr lang="fr-FR" dirty="0"/>
              <a:t>Une fois votre titre sélectionné, utilisez l'onglet Modifier du panneau Objets graphiques essentiels pour modifier des paramètres tels que la police, la couleur et la disposition.</a:t>
            </a:r>
          </a:p>
          <a:p>
            <a:pPr marL="285750" indent="-285750">
              <a:spcAft>
                <a:spcPts val="600"/>
              </a:spcAft>
              <a:buFont typeface="Arial" panose="020B0604020202020204" pitchFamily="34" charset="0"/>
              <a:buChar char="•"/>
            </a:pPr>
            <a:r>
              <a:rPr lang="fr-FR" dirty="0"/>
              <a:t>Chaque élément de texte du titre est placé dans un calque distinct, affiché dans la partie supérieure de l'onglet Modifier. Pour ajuster les paramètres d'un calque, il suffit de sélectionner ce dernier.</a:t>
            </a:r>
          </a:p>
          <a:p>
            <a:pPr marL="285750" indent="-285750">
              <a:spcAft>
                <a:spcPts val="600"/>
              </a:spcAft>
              <a:buFont typeface="Arial" panose="020B0604020202020204" pitchFamily="34" charset="0"/>
              <a:buChar char="•"/>
            </a:pPr>
            <a:r>
              <a:rPr lang="fr-FR" dirty="0"/>
              <a:t>Faites monter ou descendre les calques dans le panneau Objets graphiques essentiels pour les faire apparaître à l'avant-plan ou à l’arrière-plan des autres calques.  Lorsque vous avez terminé, revenez dans l'espace de travail Montage.</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119491"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04_02 </a:t>
            </a:r>
            <a:r>
              <a:rPr lang="fr-FR" sz="1400" dirty="0" err="1">
                <a:latin typeface="Arial Narrow" panose="020B0604020202020204" pitchFamily="34" charset="0"/>
                <a:cs typeface="Arial Narrow" panose="020B0604020202020204" pitchFamily="34" charset="0"/>
              </a:rPr>
              <a:t>Crete</a:t>
            </a:r>
            <a:r>
              <a:rPr lang="fr-FR" sz="1400" dirty="0">
                <a:latin typeface="Arial Narrow" panose="020B0604020202020204" pitchFamily="34" charset="0"/>
                <a:cs typeface="Arial Narrow" panose="020B0604020202020204" pitchFamily="34" charset="0"/>
              </a:rPr>
              <a:t> a new </a:t>
            </a:r>
            <a:r>
              <a:rPr lang="fr-FR" sz="1400" dirty="0" err="1">
                <a:latin typeface="Arial Narrow" panose="020B0604020202020204" pitchFamily="34" charset="0"/>
                <a:cs typeface="Arial Narrow" panose="020B0604020202020204" pitchFamily="34" charset="0"/>
              </a:rPr>
              <a:t>title.prproj</a:t>
            </a:r>
            <a:endParaRPr lang="fr-FR" sz="1400" dirty="0">
              <a:latin typeface="Arial Narrow" panose="020B0604020202020204" pitchFamily="34" charset="0"/>
              <a:cs typeface="Arial Narrow" panose="020B0604020202020204" pitchFamily="34" charset="0"/>
            </a:endParaRPr>
          </a:p>
        </p:txBody>
      </p:sp>
      <p:pic>
        <p:nvPicPr>
          <p:cNvPr id="10" name="Image 9">
            <a:extLst>
              <a:ext uri="{FF2B5EF4-FFF2-40B4-BE49-F238E27FC236}">
                <a16:creationId xmlns:a16="http://schemas.microsoft.com/office/drawing/2014/main" xmlns="" id="{8BF7FF9A-58C6-2F4E-8194-2AEAA7E77971}"/>
              </a:ext>
            </a:extLst>
          </p:cNvPr>
          <p:cNvPicPr>
            <a:picLocks noChangeAspect="1"/>
          </p:cNvPicPr>
          <p:nvPr/>
        </p:nvPicPr>
        <p:blipFill rotWithShape="1">
          <a:blip r:embed="rId3">
            <a:extLst>
              <a:ext uri="{28A0092B-C50C-407E-A947-70E740481C1C}">
                <a14:useLocalDpi xmlns:a14="http://schemas.microsoft.com/office/drawing/2010/main" val="0"/>
              </a:ext>
            </a:extLst>
          </a:blip>
          <a:srcRect b="12906"/>
          <a:stretch/>
        </p:blipFill>
        <p:spPr>
          <a:xfrm>
            <a:off x="392862" y="1830074"/>
            <a:ext cx="5278462" cy="2824977"/>
          </a:xfrm>
          <a:prstGeom prst="rect">
            <a:avLst/>
          </a:prstGeom>
        </p:spPr>
      </p:pic>
    </p:spTree>
    <p:extLst>
      <p:ext uri="{BB962C8B-B14F-4D97-AF65-F5344CB8AC3E}">
        <p14:creationId xmlns:p14="http://schemas.microsoft.com/office/powerpoint/2010/main" val="216113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xmlns="" id="{093DE529-2A7C-43D5-87DB-0419054DE5A9}"/>
              </a:ext>
            </a:extLst>
          </p:cNvPr>
          <p:cNvSpPr>
            <a:spLocks noGrp="1"/>
          </p:cNvSpPr>
          <p:nvPr>
            <p:ph idx="1"/>
          </p:nvPr>
        </p:nvSpPr>
        <p:spPr>
          <a:xfrm>
            <a:off x="3693500" y="1520868"/>
            <a:ext cx="5791200" cy="4003632"/>
          </a:xfrm>
        </p:spPr>
        <p:txBody>
          <a:bodyPr>
            <a:noAutofit/>
          </a:bodyPr>
          <a:lstStyle/>
          <a:p>
            <a:pPr marL="457200" indent="-457200">
              <a:buClr>
                <a:srgbClr val="C00000"/>
              </a:buClr>
              <a:buFont typeface="+mj-lt"/>
              <a:buAutoNum type="arabicPeriod"/>
            </a:pPr>
            <a:r>
              <a:rPr lang="fr-FR" dirty="0"/>
              <a:t>Création d'un projet et importation d’un clip</a:t>
            </a:r>
          </a:p>
          <a:p>
            <a:pPr marL="457200" indent="-457200">
              <a:buClr>
                <a:srgbClr val="C00000"/>
              </a:buClr>
              <a:buFont typeface="+mj-lt"/>
              <a:buAutoNum type="arabicPeriod"/>
            </a:pPr>
            <a:r>
              <a:rPr lang="fr-FR" dirty="0"/>
              <a:t>Exploration des panneaux de </a:t>
            </a:r>
            <a:r>
              <a:rPr lang="fr-FR" dirty="0" err="1"/>
              <a:t>Premiere</a:t>
            </a:r>
            <a:r>
              <a:rPr lang="fr-FR" dirty="0"/>
              <a:t> Pro</a:t>
            </a:r>
          </a:p>
          <a:p>
            <a:pPr marL="457200" indent="-457200">
              <a:buClr>
                <a:srgbClr val="C00000"/>
              </a:buClr>
              <a:buFont typeface="+mj-lt"/>
              <a:buAutoNum type="arabicPeriod"/>
            </a:pPr>
            <a:r>
              <a:rPr lang="fr-FR" dirty="0"/>
              <a:t>Apprentissage du montage</a:t>
            </a:r>
          </a:p>
          <a:p>
            <a:pPr marL="457200" indent="-457200">
              <a:buClr>
                <a:srgbClr val="C00000"/>
              </a:buClr>
              <a:buFont typeface="+mj-lt"/>
              <a:buAutoNum type="arabicPeriod"/>
            </a:pPr>
            <a:r>
              <a:rPr lang="fr-FR" sz="2400" dirty="0"/>
              <a:t>Utilisation d’images et de titres</a:t>
            </a:r>
          </a:p>
          <a:p>
            <a:pPr marL="457200" indent="-457200">
              <a:buClr>
                <a:srgbClr val="C00000"/>
              </a:buClr>
              <a:buFont typeface="+mj-lt"/>
              <a:buAutoNum type="arabicPeriod"/>
            </a:pPr>
            <a:r>
              <a:rPr lang="fr-FR" dirty="0"/>
              <a:t>Minutage de votre montage</a:t>
            </a:r>
          </a:p>
          <a:p>
            <a:pPr marL="457200" indent="-457200">
              <a:buClr>
                <a:srgbClr val="C00000"/>
              </a:buClr>
              <a:buFont typeface="+mj-lt"/>
              <a:buAutoNum type="arabicPeriod"/>
            </a:pPr>
            <a:r>
              <a:rPr lang="fr-FR" sz="2400" dirty="0"/>
              <a:t>Modification de l’aspect des clips</a:t>
            </a:r>
          </a:p>
          <a:p>
            <a:pPr marL="457200" indent="-457200">
              <a:buClr>
                <a:srgbClr val="C00000"/>
              </a:buClr>
              <a:buFont typeface="+mj-lt"/>
              <a:buAutoNum type="arabicPeriod"/>
            </a:pPr>
            <a:r>
              <a:rPr lang="fr-FR" sz="2400" dirty="0"/>
              <a:t>Ajout d’effets</a:t>
            </a:r>
          </a:p>
          <a:p>
            <a:pPr marL="457200" indent="-457200">
              <a:buClr>
                <a:srgbClr val="C00000"/>
              </a:buClr>
              <a:buFont typeface="+mj-lt"/>
              <a:buAutoNum type="arabicPeriod"/>
            </a:pPr>
            <a:r>
              <a:rPr lang="fr-FR" sz="2400" dirty="0"/>
              <a:t>Manipulation de contenu audio</a:t>
            </a:r>
          </a:p>
          <a:p>
            <a:pPr marL="457200" indent="-457200">
              <a:buClr>
                <a:srgbClr val="C00000"/>
              </a:buClr>
              <a:buFont typeface="+mj-lt"/>
              <a:buAutoNum type="arabicPeriod"/>
            </a:pPr>
            <a:r>
              <a:rPr lang="fr-FR" dirty="0"/>
              <a:t>Manipulation de vos clips vidéo</a:t>
            </a:r>
          </a:p>
          <a:p>
            <a:pPr marL="457200" indent="-457200">
              <a:buClr>
                <a:srgbClr val="C00000"/>
              </a:buClr>
              <a:buFont typeface="+mj-lt"/>
              <a:buAutoNum type="arabicPeriod"/>
            </a:pPr>
            <a:r>
              <a:rPr lang="fr-FR" dirty="0"/>
              <a:t>Partage de vos vidéos</a:t>
            </a:r>
          </a:p>
          <a:p>
            <a:pPr marL="457200" indent="-457200">
              <a:buClr>
                <a:srgbClr val="C00000"/>
              </a:buClr>
              <a:buFont typeface="+mj-lt"/>
              <a:buAutoNum type="arabicPeriod"/>
            </a:pPr>
            <a:endParaRPr lang="fr-FR" dirty="0"/>
          </a:p>
        </p:txBody>
      </p:sp>
      <p:sp>
        <p:nvSpPr>
          <p:cNvPr id="5" name="Titre 1">
            <a:extLst>
              <a:ext uri="{FF2B5EF4-FFF2-40B4-BE49-F238E27FC236}">
                <a16:creationId xmlns:a16="http://schemas.microsoft.com/office/drawing/2014/main" xmlns="" id="{3298DA39-5765-D84F-BE62-3F84ECAE51B4}"/>
              </a:ext>
            </a:extLst>
          </p:cNvPr>
          <p:cNvSpPr>
            <a:spLocks noGrp="1"/>
          </p:cNvSpPr>
          <p:nvPr>
            <p:ph type="title"/>
          </p:nvPr>
        </p:nvSpPr>
        <p:spPr>
          <a:xfrm rot="16200000">
            <a:off x="1818405" y="2571750"/>
            <a:ext cx="2920790" cy="1981200"/>
          </a:xfrm>
        </p:spPr>
        <p:txBody>
          <a:bodyPr>
            <a:noAutofit/>
          </a:bodyPr>
          <a:lstStyle/>
          <a:p>
            <a:pPr algn="r"/>
            <a:r>
              <a:rPr lang="fr-FR" sz="3600" dirty="0"/>
              <a:t>PROGRAMME</a:t>
            </a:r>
          </a:p>
        </p:txBody>
      </p:sp>
      <p:sp>
        <p:nvSpPr>
          <p:cNvPr id="6" name="Titre 4">
            <a:extLst>
              <a:ext uri="{FF2B5EF4-FFF2-40B4-BE49-F238E27FC236}">
                <a16:creationId xmlns:a16="http://schemas.microsoft.com/office/drawing/2014/main" xmlns="" id="{2321ED23-14BE-AB4F-911B-44FB9E30F46B}"/>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cxnSp>
        <p:nvCxnSpPr>
          <p:cNvPr id="8" name="Connecteur droit 7">
            <a:extLst>
              <a:ext uri="{FF2B5EF4-FFF2-40B4-BE49-F238E27FC236}">
                <a16:creationId xmlns:a16="http://schemas.microsoft.com/office/drawing/2014/main" xmlns="" id="{73FD5675-EF39-F54A-B8C3-8E84582AA6B1}"/>
              </a:ext>
            </a:extLst>
          </p:cNvPr>
          <p:cNvCxnSpPr>
            <a:cxnSpLocks/>
          </p:cNvCxnSpPr>
          <p:nvPr/>
        </p:nvCxnSpPr>
        <p:spPr>
          <a:xfrm>
            <a:off x="3693500" y="1600200"/>
            <a:ext cx="0" cy="4038600"/>
          </a:xfrm>
          <a:prstGeom prst="line">
            <a:avLst/>
          </a:prstGeom>
        </p:spPr>
        <p:style>
          <a:lnRef idx="1">
            <a:schemeClr val="accent2"/>
          </a:lnRef>
          <a:fillRef idx="0">
            <a:schemeClr val="accent2"/>
          </a:fillRef>
          <a:effectRef idx="0">
            <a:schemeClr val="accent2"/>
          </a:effectRef>
          <a:fontRef idx="minor">
            <a:schemeClr val="tx1"/>
          </a:fontRef>
        </p:style>
      </p:cxnSp>
      <p:pic>
        <p:nvPicPr>
          <p:cNvPr id="9" name="Image 8">
            <a:extLst>
              <a:ext uri="{FF2B5EF4-FFF2-40B4-BE49-F238E27FC236}">
                <a16:creationId xmlns:a16="http://schemas.microsoft.com/office/drawing/2014/main" xmlns="" id="{2FA8DEE7-634A-0D4E-B9FF-1991BF98D3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3373" y="1546320"/>
            <a:ext cx="450851" cy="450851"/>
          </a:xfrm>
          <a:prstGeom prst="rect">
            <a:avLst/>
          </a:prstGeom>
        </p:spPr>
      </p:pic>
    </p:spTree>
    <p:extLst>
      <p:ext uri="{BB962C8B-B14F-4D97-AF65-F5344CB8AC3E}">
        <p14:creationId xmlns:p14="http://schemas.microsoft.com/office/powerpoint/2010/main" val="365446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4c. Redimensionnement d’un clip</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676900" y="1687012"/>
            <a:ext cx="6172200" cy="415498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Par défaut, une fois placés sur une piste, les photos et clips vidéo de trop grand format sont redimensionnés à la taille d’image de la séquence.</a:t>
            </a:r>
          </a:p>
          <a:p>
            <a:pPr marL="285750" indent="-285750">
              <a:spcAft>
                <a:spcPts val="1200"/>
              </a:spcAft>
              <a:buFont typeface="Arial" panose="020B0604020202020204" pitchFamily="34" charset="0"/>
              <a:buChar char="•"/>
            </a:pPr>
            <a:r>
              <a:rPr lang="fr-FR" dirty="0"/>
              <a:t>Pour redimensionner un clip à la taille d'image de votre séquence, cliquez avec le bouton droit sur le clip dans la séquence et sélectionnez Définir sur la taille de l’image.</a:t>
            </a:r>
          </a:p>
          <a:p>
            <a:pPr marL="285750" indent="-285750">
              <a:spcAft>
                <a:spcPts val="1200"/>
              </a:spcAft>
              <a:buFont typeface="Arial" panose="020B0604020202020204" pitchFamily="34" charset="0"/>
              <a:buChar char="•"/>
            </a:pPr>
            <a:r>
              <a:rPr lang="fr-FR" dirty="0"/>
              <a:t>Si le rapport L/H du clip ne correspond pas à celui de la séquence, vous pouvez utiliser les commandes Echelle et Position du panneau Options d'effet. Utilisez les commandes Rotation pour corriger des éléments tels qu'une ligne d'horizon penchée.</a:t>
            </a:r>
          </a:p>
          <a:p>
            <a:pPr marL="285750" indent="-285750">
              <a:spcAft>
                <a:spcPts val="1200"/>
              </a:spcAft>
              <a:buFont typeface="Arial" panose="020B0604020202020204" pitchFamily="34" charset="0"/>
              <a:buChar char="•"/>
            </a:pPr>
            <a:r>
              <a:rPr lang="fr-FR" dirty="0"/>
              <a:t>Sélectionnez un clip dans le panneau Montage afin d'afficher les commandes disponibles dans le panneau Options d'effet.</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618024"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04_03 Change the size of </a:t>
            </a:r>
            <a:r>
              <a:rPr lang="fr-FR" sz="1400" dirty="0" err="1">
                <a:latin typeface="Arial Narrow" panose="020B0604020202020204" pitchFamily="34" charset="0"/>
                <a:cs typeface="Arial Narrow" panose="020B0604020202020204" pitchFamily="34" charset="0"/>
              </a:rPr>
              <a:t>clips.prproj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EF0AB51A-91D3-3045-9429-D2BB162D53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38" y="1808805"/>
            <a:ext cx="4816946" cy="3399221"/>
          </a:xfrm>
          <a:prstGeom prst="rect">
            <a:avLst/>
          </a:prstGeom>
        </p:spPr>
      </p:pic>
    </p:spTree>
    <p:extLst>
      <p:ext uri="{BB962C8B-B14F-4D97-AF65-F5344CB8AC3E}">
        <p14:creationId xmlns:p14="http://schemas.microsoft.com/office/powerpoint/2010/main" val="2248323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5. Minutage du montage</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Apprenez à ajuster le minutage d'une séquence avec précision </a:t>
            </a:r>
            <a:br>
              <a:rPr lang="fr-FR" dirty="0">
                <a:solidFill>
                  <a:schemeClr val="bg1"/>
                </a:solidFill>
              </a:rPr>
            </a:br>
            <a:r>
              <a:rPr lang="fr-FR" dirty="0">
                <a:solidFill>
                  <a:schemeClr val="bg1"/>
                </a:solidFill>
              </a:rPr>
              <a:t>dans Adobe </a:t>
            </a:r>
            <a:r>
              <a:rPr lang="fr-FR" dirty="0" err="1">
                <a:solidFill>
                  <a:schemeClr val="bg1"/>
                </a:solidFill>
              </a:rPr>
              <a:t>Premiere</a:t>
            </a:r>
            <a:r>
              <a:rPr lang="fr-FR" dirty="0">
                <a:solidFill>
                  <a:schemeClr val="bg1"/>
                </a:solidFill>
              </a:rPr>
              <a:t> Pro CC.</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401408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5a. Raccord de clips dans le panneau Montage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4247317"/>
          </a:xfrm>
          <a:prstGeom prst="rect">
            <a:avLst/>
          </a:prstGeom>
          <a:noFill/>
        </p:spPr>
        <p:txBody>
          <a:bodyPr wrap="square" rtlCol="0">
            <a:spAutoFit/>
          </a:bodyPr>
          <a:lstStyle/>
          <a:p>
            <a:pPr marL="285750" indent="-285750">
              <a:buFont typeface="Arial" panose="020B0604020202020204" pitchFamily="34" charset="0"/>
              <a:buChar char="•"/>
            </a:pPr>
            <a:r>
              <a:rPr lang="fr-FR" dirty="0"/>
              <a:t>Vous pouvez étendre ou raccourcir la partie du clip  dans les limites du métrage disponible dans le clip initial.</a:t>
            </a:r>
          </a:p>
          <a:p>
            <a:pPr marL="285750" indent="-285750">
              <a:buFont typeface="Arial" panose="020B0604020202020204" pitchFamily="34" charset="0"/>
              <a:buChar char="•"/>
            </a:pPr>
            <a:r>
              <a:rPr lang="fr-FR" dirty="0"/>
              <a:t>Pour allonger ou réduire un clip, faites glisser ses extrémités comme vous le feriez pour une fenêtre. </a:t>
            </a:r>
          </a:p>
          <a:p>
            <a:pPr marL="285750" indent="-285750">
              <a:buFont typeface="Arial" panose="020B0604020202020204" pitchFamily="34" charset="0"/>
              <a:buChar char="•"/>
            </a:pPr>
            <a:r>
              <a:rPr lang="fr-FR" dirty="0"/>
              <a:t>Utilisez l'outil </a:t>
            </a:r>
            <a:r>
              <a:rPr lang="fr-FR" b="1" dirty="0"/>
              <a:t>Propagation pour raccorder un clip sans créer de vide </a:t>
            </a:r>
            <a:r>
              <a:rPr lang="fr-FR" dirty="0"/>
              <a:t>dans la séquence ou pour « repousser » les clips suivants.</a:t>
            </a:r>
          </a:p>
          <a:p>
            <a:pPr marL="285750" indent="-285750">
              <a:buFont typeface="Arial" panose="020B0604020202020204" pitchFamily="34" charset="0"/>
              <a:buChar char="•"/>
            </a:pPr>
            <a:r>
              <a:rPr lang="fr-FR" dirty="0"/>
              <a:t>Utilisez l'outil </a:t>
            </a:r>
            <a:r>
              <a:rPr lang="fr-FR" b="1" dirty="0"/>
              <a:t>Modification compensée pour allonger la durée d'un clip et réduire celle d'un autre dans les mêmes proportions.</a:t>
            </a:r>
          </a:p>
          <a:p>
            <a:pPr marL="285750" indent="-285750">
              <a:buFont typeface="Arial" panose="020B0604020202020204" pitchFamily="34" charset="0"/>
              <a:buChar char="•"/>
            </a:pPr>
            <a:r>
              <a:rPr lang="fr-FR" dirty="0"/>
              <a:t>Vous pouvez également, afin de limiter les erreurs, verrouiller l'intégralité d'une piste en cliquant sur l'icône de cadenas dans l'en-tête de cette piste.</a:t>
            </a:r>
          </a:p>
          <a:p>
            <a:pPr marL="285750" indent="-285750">
              <a:buFont typeface="Arial" panose="020B0604020202020204" pitchFamily="34" charset="0"/>
              <a:buChar char="•"/>
            </a:pPr>
            <a:r>
              <a:rPr lang="fr-FR" dirty="0"/>
              <a:t>Lorsque vous avez terminé vos raccords, n'oubliez pas de cliquer sur l'outil Sélection.</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626168"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05_01 </a:t>
            </a:r>
            <a:r>
              <a:rPr lang="fr-FR" sz="1400" dirty="0" err="1">
                <a:latin typeface="Arial Narrow" panose="020B0604020202020204" pitchFamily="34" charset="0"/>
                <a:cs typeface="Arial Narrow" panose="020B0604020202020204" pitchFamily="34" charset="0"/>
              </a:rPr>
              <a:t>Trim</a:t>
            </a:r>
            <a:r>
              <a:rPr lang="fr-FR" sz="1400" dirty="0">
                <a:latin typeface="Arial Narrow" panose="020B0604020202020204" pitchFamily="34" charset="0"/>
                <a:cs typeface="Arial Narrow" panose="020B0604020202020204" pitchFamily="34" charset="0"/>
              </a:rPr>
              <a:t> clips on the </a:t>
            </a:r>
            <a:r>
              <a:rPr lang="fr-FR" sz="1400" dirty="0" err="1">
                <a:latin typeface="Arial Narrow" panose="020B0604020202020204" pitchFamily="34" charset="0"/>
                <a:cs typeface="Arial Narrow" panose="020B0604020202020204" pitchFamily="34" charset="0"/>
              </a:rPr>
              <a:t>timiline.prproj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D7122B9E-2CAB-A048-AD61-EE7F45932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642" y="3810000"/>
            <a:ext cx="3771900" cy="1869186"/>
          </a:xfrm>
          <a:prstGeom prst="rect">
            <a:avLst/>
          </a:prstGeom>
        </p:spPr>
      </p:pic>
      <p:pic>
        <p:nvPicPr>
          <p:cNvPr id="10" name="Image 9">
            <a:extLst>
              <a:ext uri="{FF2B5EF4-FFF2-40B4-BE49-F238E27FC236}">
                <a16:creationId xmlns:a16="http://schemas.microsoft.com/office/drawing/2014/main" xmlns="" id="{32DD23F3-C7CB-E04E-AB19-212DD8664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1866900"/>
            <a:ext cx="3763518" cy="1860804"/>
          </a:xfrm>
          <a:prstGeom prst="rect">
            <a:avLst/>
          </a:prstGeom>
        </p:spPr>
      </p:pic>
    </p:spTree>
    <p:extLst>
      <p:ext uri="{BB962C8B-B14F-4D97-AF65-F5344CB8AC3E}">
        <p14:creationId xmlns:p14="http://schemas.microsoft.com/office/powerpoint/2010/main" val="179336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6. Modification de l’aspect des clips</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Comment ajuster les couleurs dans Adobe </a:t>
            </a:r>
            <a:r>
              <a:rPr lang="fr-FR" dirty="0" err="1">
                <a:solidFill>
                  <a:schemeClr val="bg1"/>
                </a:solidFill>
              </a:rPr>
              <a:t>Premiere</a:t>
            </a:r>
            <a:r>
              <a:rPr lang="fr-FR" dirty="0">
                <a:solidFill>
                  <a:schemeClr val="bg1"/>
                </a:solidFill>
              </a:rPr>
              <a:t> Pro CC </a:t>
            </a:r>
            <a:br>
              <a:rPr lang="fr-FR" dirty="0">
                <a:solidFill>
                  <a:schemeClr val="bg1"/>
                </a:solidFill>
              </a:rPr>
            </a:br>
            <a:r>
              <a:rPr lang="fr-FR" dirty="0">
                <a:solidFill>
                  <a:schemeClr val="bg1"/>
                </a:solidFill>
              </a:rPr>
              <a:t>pour modifier l'aspect de vos clips vidéo.</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356913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6a. Exploration des options de correction de base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427809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Choisissez l'espace de travail Couleur afin d'afficher le panneau Couleur </a:t>
            </a:r>
            <a:r>
              <a:rPr lang="fr-FR" dirty="0" err="1"/>
              <a:t>Lumetri</a:t>
            </a:r>
            <a:r>
              <a:rPr lang="fr-FR" dirty="0"/>
              <a:t> et d'optimiser l'agencement des panneaux pour l’ajustement des couleurs.</a:t>
            </a:r>
          </a:p>
          <a:p>
            <a:pPr marL="285750" indent="-285750">
              <a:spcAft>
                <a:spcPts val="600"/>
              </a:spcAft>
              <a:buFont typeface="Arial" panose="020B0604020202020204" pitchFamily="34" charset="0"/>
              <a:buChar char="•"/>
            </a:pPr>
            <a:r>
              <a:rPr lang="fr-FR" dirty="0"/>
              <a:t>Utilisez la section Correction de base du panneau Couleur </a:t>
            </a:r>
            <a:r>
              <a:rPr lang="fr-FR" dirty="0" err="1"/>
              <a:t>Lumetri</a:t>
            </a:r>
            <a:r>
              <a:rPr lang="fr-FR" dirty="0"/>
              <a:t> pour ajuster la luminosité d'un clip ou modifier une dominante de couleur.</a:t>
            </a:r>
          </a:p>
          <a:p>
            <a:pPr marL="285750" indent="-285750">
              <a:spcAft>
                <a:spcPts val="600"/>
              </a:spcAft>
              <a:buFont typeface="Arial" panose="020B0604020202020204" pitchFamily="34" charset="0"/>
              <a:buChar char="•"/>
            </a:pPr>
            <a:r>
              <a:rPr lang="fr-FR" dirty="0"/>
              <a:t>Les sections du panneau Couleur </a:t>
            </a:r>
            <a:r>
              <a:rPr lang="fr-FR" dirty="0" err="1"/>
              <a:t>Lumetri</a:t>
            </a:r>
            <a:r>
              <a:rPr lang="fr-FR" dirty="0"/>
              <a:t> peuvent être activées et désactivées par le biais de leurs cases à cocher respectives. Ces dernières s'avèrent particulièrement utiles pour les comparaisons avant/après.</a:t>
            </a:r>
          </a:p>
          <a:p>
            <a:pPr marL="285750" indent="-285750">
              <a:spcAft>
                <a:spcPts val="600"/>
              </a:spcAft>
              <a:buFont typeface="Arial" panose="020B0604020202020204" pitchFamily="34" charset="0"/>
              <a:buChar char="•"/>
            </a:pPr>
            <a:r>
              <a:rPr lang="fr-FR" dirty="0"/>
              <a:t>Pour annuler la modification d'un paramètre du panneau Couleur </a:t>
            </a:r>
            <a:r>
              <a:rPr lang="fr-FR" dirty="0" err="1"/>
              <a:t>Lumetri</a:t>
            </a:r>
            <a:r>
              <a:rPr lang="fr-FR" dirty="0"/>
              <a:t>, double-cliquez sur son curseur.</a:t>
            </a:r>
          </a:p>
          <a:p>
            <a:pPr marL="285750" indent="-285750">
              <a:spcAft>
                <a:spcPts val="600"/>
              </a:spcAft>
              <a:buFont typeface="Arial" panose="020B0604020202020204" pitchFamily="34" charset="0"/>
              <a:buChar char="•"/>
            </a:pPr>
            <a:r>
              <a:rPr lang="fr-FR" dirty="0"/>
              <a:t>Revenez dans l'espace de travail Montage lorsque vous avez terminé.</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146720"/>
            <a:ext cx="2618024"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06_01 Basic correction </a:t>
            </a:r>
            <a:r>
              <a:rPr lang="fr-FR" sz="1400" dirty="0" err="1">
                <a:latin typeface="Arial Narrow" panose="020B0604020202020204" pitchFamily="34" charset="0"/>
                <a:cs typeface="Arial Narrow" panose="020B0604020202020204" pitchFamily="34" charset="0"/>
              </a:rPr>
              <a:t>options.prproj</a:t>
            </a:r>
            <a:endParaRPr lang="fr-FR" sz="1400" dirty="0">
              <a:latin typeface="Arial Narrow" panose="020B0604020202020204" pitchFamily="34" charset="0"/>
              <a:cs typeface="Arial Narrow" panose="020B0604020202020204" pitchFamily="34" charset="0"/>
            </a:endParaRPr>
          </a:p>
        </p:txBody>
      </p:sp>
      <p:pic>
        <p:nvPicPr>
          <p:cNvPr id="7" name="Image 6">
            <a:extLst>
              <a:ext uri="{FF2B5EF4-FFF2-40B4-BE49-F238E27FC236}">
                <a16:creationId xmlns:a16="http://schemas.microsoft.com/office/drawing/2014/main" xmlns="" id="{CA9B6E39-4F1B-E042-944B-F05334DD9B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410" y="1893824"/>
            <a:ext cx="5308279" cy="3033829"/>
          </a:xfrm>
          <a:prstGeom prst="rect">
            <a:avLst/>
          </a:prstGeom>
        </p:spPr>
      </p:pic>
    </p:spTree>
    <p:extLst>
      <p:ext uri="{BB962C8B-B14F-4D97-AF65-F5344CB8AC3E}">
        <p14:creationId xmlns:p14="http://schemas.microsoft.com/office/powerpoint/2010/main" val="3634189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6b. Application d'un Look à des clips</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427809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dirty="0"/>
              <a:t>Basculez vers l'espace de travail Couleur en sélectionnant Fenêtre &gt; Espaces de travail &gt; Couleur.</a:t>
            </a:r>
          </a:p>
          <a:p>
            <a:pPr marL="285750" indent="-285750">
              <a:spcAft>
                <a:spcPts val="600"/>
              </a:spcAft>
              <a:buFont typeface="Arial" panose="020B0604020202020204" pitchFamily="34" charset="0"/>
              <a:buChar char="•"/>
            </a:pPr>
            <a:r>
              <a:rPr lang="fr-FR" dirty="0"/>
              <a:t>Ouvrez un clip dans le moniteur source pour afficher côte-à-côte la version initiale et la version modifiée dans votre séquence.</a:t>
            </a:r>
          </a:p>
          <a:p>
            <a:pPr marL="285750" indent="-285750">
              <a:spcAft>
                <a:spcPts val="600"/>
              </a:spcAft>
              <a:buFont typeface="Arial" panose="020B0604020202020204" pitchFamily="34" charset="0"/>
              <a:buChar char="•"/>
            </a:pPr>
            <a:r>
              <a:rPr lang="fr-FR" dirty="0"/>
              <a:t>Dans le panneau Couleur </a:t>
            </a:r>
            <a:r>
              <a:rPr lang="fr-FR" dirty="0" err="1"/>
              <a:t>Lumetri</a:t>
            </a:r>
            <a:r>
              <a:rPr lang="fr-FR" dirty="0"/>
              <a:t>, vous pouvez appliquer un Look de deux manières : cliquez sur l'un des Looks du menu déroulant Look, ou bien faites défiler les Looks prédéfinis à l'aide des flèches droite (&gt;) et gauche (&lt;), puis cliquez sur l’aperçu pour appliquer le Look au clip.</a:t>
            </a:r>
          </a:p>
          <a:p>
            <a:pPr marL="285750" indent="-285750">
              <a:spcAft>
                <a:spcPts val="600"/>
              </a:spcAft>
              <a:buFont typeface="Arial" panose="020B0604020202020204" pitchFamily="34" charset="0"/>
              <a:buChar char="•"/>
            </a:pPr>
            <a:r>
              <a:rPr lang="fr-FR" dirty="0"/>
              <a:t>Combinez un Look prédéfini avec d'autres ajustements du panneau Couleur </a:t>
            </a:r>
            <a:r>
              <a:rPr lang="fr-FR" dirty="0" err="1"/>
              <a:t>Lumetri</a:t>
            </a:r>
            <a:r>
              <a:rPr lang="fr-FR" dirty="0"/>
              <a:t>.</a:t>
            </a:r>
          </a:p>
          <a:p>
            <a:pPr marL="285750" indent="-285750">
              <a:spcAft>
                <a:spcPts val="600"/>
              </a:spcAft>
              <a:buFont typeface="Arial" panose="020B0604020202020204" pitchFamily="34" charset="0"/>
              <a:buChar char="•"/>
            </a:pPr>
            <a:r>
              <a:rPr lang="fr-FR" dirty="0"/>
              <a:t>Revenez dans l'espace de travail Montage lorsque vous avez terminé.</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106205"/>
            <a:ext cx="267566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06_02 </a:t>
            </a:r>
            <a:r>
              <a:rPr lang="fr-FR" sz="1400" dirty="0" err="1">
                <a:latin typeface="Arial Narrow" panose="020B0604020202020204" pitchFamily="34" charset="0"/>
                <a:cs typeface="Arial Narrow" panose="020B0604020202020204" pitchFamily="34" charset="0"/>
              </a:rPr>
              <a:t>Apply</a:t>
            </a:r>
            <a:r>
              <a:rPr lang="fr-FR" sz="1400" dirty="0">
                <a:latin typeface="Arial Narrow" panose="020B0604020202020204" pitchFamily="34" charset="0"/>
                <a:cs typeface="Arial Narrow" panose="020B0604020202020204" pitchFamily="34" charset="0"/>
              </a:rPr>
              <a:t> a look to </a:t>
            </a:r>
            <a:r>
              <a:rPr lang="fr-FR" sz="1400" dirty="0" err="1">
                <a:latin typeface="Arial Narrow" panose="020B0604020202020204" pitchFamily="34" charset="0"/>
                <a:cs typeface="Arial Narrow" panose="020B0604020202020204" pitchFamily="34" charset="0"/>
              </a:rPr>
              <a:t>your</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clips.prproj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3264C166-6C25-4A4A-81B1-06AFE474A9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40637"/>
            <a:ext cx="5347956" cy="3048000"/>
          </a:xfrm>
          <a:prstGeom prst="rect">
            <a:avLst/>
          </a:prstGeom>
        </p:spPr>
      </p:pic>
    </p:spTree>
    <p:extLst>
      <p:ext uri="{BB962C8B-B14F-4D97-AF65-F5344CB8AC3E}">
        <p14:creationId xmlns:p14="http://schemas.microsoft.com/office/powerpoint/2010/main" val="225811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7. Ajout d’effets</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Apprenez à ajouter, configurer et supprimer des effets spéciaux et des transitions dans Adobe </a:t>
            </a:r>
            <a:r>
              <a:rPr lang="fr-FR" dirty="0" err="1">
                <a:solidFill>
                  <a:schemeClr val="bg1"/>
                </a:solidFill>
              </a:rPr>
              <a:t>Premiere</a:t>
            </a:r>
            <a:r>
              <a:rPr lang="fr-FR" dirty="0">
                <a:solidFill>
                  <a:schemeClr val="bg1"/>
                </a:solidFill>
              </a:rPr>
              <a:t> Pro CC.</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184435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7a. Ajout d'effets de transition</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32398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Parcourez la catégorie Transitions vidéo du panneau Effets.</a:t>
            </a:r>
          </a:p>
          <a:p>
            <a:pPr marL="285750" indent="-285750">
              <a:spcAft>
                <a:spcPts val="1200"/>
              </a:spcAft>
              <a:buFont typeface="Arial" panose="020B0604020202020204" pitchFamily="34" charset="0"/>
              <a:buChar char="•"/>
            </a:pPr>
            <a:r>
              <a:rPr lang="fr-FR" dirty="0"/>
              <a:t>Appliquez un effet de transition vidéo en le faisant glisser depuis le panneau Effets vers le point de montage situé entre deux clips d'une séquence.</a:t>
            </a:r>
          </a:p>
          <a:p>
            <a:pPr marL="285750" indent="-285750">
              <a:spcAft>
                <a:spcPts val="1200"/>
              </a:spcAft>
              <a:buFont typeface="Arial" panose="020B0604020202020204" pitchFamily="34" charset="0"/>
              <a:buChar char="•"/>
            </a:pPr>
            <a:r>
              <a:rPr lang="fr-FR" dirty="0"/>
              <a:t>Vous pouvez supprimer un effet de transition en le sélectionnant et en appuyant sur </a:t>
            </a:r>
            <a:r>
              <a:rPr lang="fr-FR" dirty="0" err="1"/>
              <a:t>Suppr</a:t>
            </a:r>
            <a:r>
              <a:rPr lang="fr-FR" dirty="0"/>
              <a:t>.</a:t>
            </a:r>
          </a:p>
          <a:p>
            <a:pPr marL="285750" indent="-285750">
              <a:spcAft>
                <a:spcPts val="1200"/>
              </a:spcAft>
              <a:buFont typeface="Arial" panose="020B0604020202020204" pitchFamily="34" charset="0"/>
              <a:buChar char="•"/>
            </a:pPr>
            <a:r>
              <a:rPr lang="fr-FR" dirty="0"/>
              <a:t>Vous pouvez remplacer un effet de transition en faisant glisser un autre effet par-dessus. Le nouvel effet de transition aura la même durée et le même minutage que l'effet précédent.</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421432"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07_01 </a:t>
            </a:r>
            <a:r>
              <a:rPr lang="fr-FR" sz="1400" dirty="0" err="1">
                <a:latin typeface="Arial Narrow" panose="020B0604020202020204" pitchFamily="34" charset="0"/>
                <a:cs typeface="Arial Narrow" panose="020B0604020202020204" pitchFamily="34" charset="0"/>
              </a:rPr>
              <a:t>Add</a:t>
            </a:r>
            <a:r>
              <a:rPr lang="fr-FR" sz="1400" dirty="0">
                <a:latin typeface="Arial Narrow" panose="020B0604020202020204" pitchFamily="34" charset="0"/>
                <a:cs typeface="Arial Narrow" panose="020B0604020202020204" pitchFamily="34" charset="0"/>
              </a:rPr>
              <a:t> transition </a:t>
            </a:r>
            <a:r>
              <a:rPr lang="fr-FR" sz="1400" dirty="0" err="1">
                <a:latin typeface="Arial Narrow" panose="020B0604020202020204" pitchFamily="34" charset="0"/>
                <a:cs typeface="Arial Narrow" panose="020B0604020202020204" pitchFamily="34" charset="0"/>
              </a:rPr>
              <a:t>effexts.prproj</a:t>
            </a:r>
            <a:endParaRPr lang="fr-FR" sz="1400" dirty="0">
              <a:latin typeface="Arial Narrow" panose="020B0604020202020204" pitchFamily="34" charset="0"/>
              <a:cs typeface="Arial Narrow" panose="020B0604020202020204" pitchFamily="34" charset="0"/>
            </a:endParaRPr>
          </a:p>
        </p:txBody>
      </p:sp>
      <p:pic>
        <p:nvPicPr>
          <p:cNvPr id="13" name="Image 12">
            <a:extLst>
              <a:ext uri="{FF2B5EF4-FFF2-40B4-BE49-F238E27FC236}">
                <a16:creationId xmlns:a16="http://schemas.microsoft.com/office/drawing/2014/main" xmlns="" id="{ECB19628-D06A-DA42-B29D-BB1259194634}"/>
              </a:ext>
            </a:extLst>
          </p:cNvPr>
          <p:cNvPicPr>
            <a:picLocks noChangeAspect="1"/>
          </p:cNvPicPr>
          <p:nvPr/>
        </p:nvPicPr>
        <p:blipFill rotWithShape="1">
          <a:blip r:embed="rId3">
            <a:extLst>
              <a:ext uri="{28A0092B-C50C-407E-A947-70E740481C1C}">
                <a14:useLocalDpi xmlns:a14="http://schemas.microsoft.com/office/drawing/2010/main" val="0"/>
              </a:ext>
            </a:extLst>
          </a:blip>
          <a:srcRect l="10132"/>
          <a:stretch/>
        </p:blipFill>
        <p:spPr>
          <a:xfrm>
            <a:off x="533399" y="1907338"/>
            <a:ext cx="5181601" cy="2984500"/>
          </a:xfrm>
          <a:prstGeom prst="rect">
            <a:avLst/>
          </a:prstGeom>
        </p:spPr>
      </p:pic>
    </p:spTree>
    <p:extLst>
      <p:ext uri="{BB962C8B-B14F-4D97-AF65-F5344CB8AC3E}">
        <p14:creationId xmlns:p14="http://schemas.microsoft.com/office/powerpoint/2010/main" val="2731380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7b. Ajout d'effets spéciaux</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776502"/>
            <a:ext cx="6172200" cy="4201150"/>
          </a:xfrm>
          <a:prstGeom prst="rect">
            <a:avLst/>
          </a:prstGeom>
          <a:noFill/>
        </p:spPr>
        <p:txBody>
          <a:bodyPr wrap="square" rtlCol="0">
            <a:spAutoFit/>
          </a:bodyPr>
          <a:lstStyle/>
          <a:p>
            <a:pPr marL="342900" indent="-342900">
              <a:spcAft>
                <a:spcPts val="600"/>
              </a:spcAft>
              <a:buFont typeface="+mj-lt"/>
              <a:buAutoNum type="arabicPeriod"/>
            </a:pPr>
            <a:r>
              <a:rPr lang="fr-FR" dirty="0"/>
              <a:t>Basculez vers l'espace de travail Effets en sélectionnant Fenêtre &gt; Espaces de travail &gt; Effets. </a:t>
            </a:r>
          </a:p>
          <a:p>
            <a:pPr marL="342900" indent="-342900">
              <a:spcAft>
                <a:spcPts val="600"/>
              </a:spcAft>
              <a:buFont typeface="+mj-lt"/>
              <a:buAutoNum type="arabicPeriod"/>
            </a:pPr>
            <a:r>
              <a:rPr lang="fr-FR" dirty="0"/>
              <a:t>Appliquez un effet spécial en le faisant glisser sur un clip dans la séquence.</a:t>
            </a:r>
          </a:p>
          <a:p>
            <a:pPr marL="342900" indent="-342900">
              <a:spcAft>
                <a:spcPts val="600"/>
              </a:spcAft>
              <a:buFont typeface="+mj-lt"/>
              <a:buAutoNum type="arabicPeriod"/>
            </a:pPr>
            <a:r>
              <a:rPr lang="fr-FR" dirty="0"/>
              <a:t>Sélectionnez un clip de votre séquence pour afficher et modifier ses paramètres d'effet dans le panneau Options d'effet. À chaque effet correspond des commandes et options spécifiques.</a:t>
            </a:r>
          </a:p>
          <a:p>
            <a:pPr marL="342900" indent="-342900">
              <a:spcAft>
                <a:spcPts val="600"/>
              </a:spcAft>
              <a:buFont typeface="+mj-lt"/>
              <a:buAutoNum type="arabicPeriod"/>
            </a:pPr>
            <a:r>
              <a:rPr lang="fr-FR" dirty="0"/>
              <a:t>Dans le panneau Options d'effet, vous pouvez réinitialiser chaque paramètre.</a:t>
            </a:r>
            <a:br>
              <a:rPr lang="fr-FR" dirty="0"/>
            </a:br>
            <a:r>
              <a:rPr lang="fr-FR" dirty="0"/>
              <a:t>Vous pouvez supprimer un effet en sélectionnant son nom dans le panneau Options d'effet et en appuyant sur </a:t>
            </a:r>
            <a:r>
              <a:rPr lang="fr-FR" dirty="0" err="1"/>
              <a:t>Suppr</a:t>
            </a:r>
            <a:r>
              <a:rPr lang="fr-FR" dirty="0"/>
              <a:t>.</a:t>
            </a:r>
            <a:br>
              <a:rPr lang="fr-FR" dirty="0"/>
            </a:br>
            <a:r>
              <a:rPr lang="fr-FR" dirty="0"/>
              <a:t>Vous pouvez toujours annuler une modification en appuyant sur Ctrl + Z (Windows) ou Cmd + Z (Mac OS).</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198615"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07_02 </a:t>
            </a:r>
            <a:r>
              <a:rPr lang="fr-FR" sz="1400" dirty="0" err="1">
                <a:latin typeface="Arial Narrow" panose="020B0604020202020204" pitchFamily="34" charset="0"/>
                <a:cs typeface="Arial Narrow" panose="020B0604020202020204" pitchFamily="34" charset="0"/>
              </a:rPr>
              <a:t>Add</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visual</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effects.prproj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4AC0E123-44A8-C349-9A83-D4BFF905924A}"/>
              </a:ext>
            </a:extLst>
          </p:cNvPr>
          <p:cNvPicPr>
            <a:picLocks noChangeAspect="1"/>
          </p:cNvPicPr>
          <p:nvPr/>
        </p:nvPicPr>
        <p:blipFill rotWithShape="1">
          <a:blip r:embed="rId3">
            <a:extLst>
              <a:ext uri="{28A0092B-C50C-407E-A947-70E740481C1C}">
                <a14:useLocalDpi xmlns:a14="http://schemas.microsoft.com/office/drawing/2010/main" val="0"/>
              </a:ext>
            </a:extLst>
          </a:blip>
          <a:srcRect r="30309"/>
          <a:stretch/>
        </p:blipFill>
        <p:spPr>
          <a:xfrm>
            <a:off x="734664" y="1776502"/>
            <a:ext cx="4911910" cy="3633698"/>
          </a:xfrm>
          <a:prstGeom prst="rect">
            <a:avLst/>
          </a:prstGeom>
        </p:spPr>
      </p:pic>
    </p:spTree>
    <p:extLst>
      <p:ext uri="{BB962C8B-B14F-4D97-AF65-F5344CB8AC3E}">
        <p14:creationId xmlns:p14="http://schemas.microsoft.com/office/powerpoint/2010/main" val="4076022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8. Manipulation de contenu audio</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Méthodes simples pour améliorer une bande-son dans Adobe </a:t>
            </a:r>
            <a:r>
              <a:rPr lang="fr-FR" dirty="0" err="1">
                <a:solidFill>
                  <a:schemeClr val="bg1"/>
                </a:solidFill>
              </a:rPr>
              <a:t>Premiere</a:t>
            </a:r>
            <a:r>
              <a:rPr lang="fr-FR" dirty="0">
                <a:solidFill>
                  <a:schemeClr val="bg1"/>
                </a:solidFill>
              </a:rPr>
              <a:t> Pro CC.</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28454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2133600"/>
            <a:ext cx="8229600" cy="1143000"/>
          </a:xfrm>
        </p:spPr>
        <p:txBody>
          <a:bodyPr>
            <a:noAutofit/>
          </a:bodyPr>
          <a:lstStyle/>
          <a:p>
            <a:pPr algn="l"/>
            <a:r>
              <a:rPr lang="fr-FR" sz="4000" dirty="0">
                <a:solidFill>
                  <a:schemeClr val="bg1"/>
                </a:solidFill>
              </a:rPr>
              <a:t>1. Création d’un projet </a:t>
            </a:r>
            <a:br>
              <a:rPr lang="fr-FR" sz="4000" dirty="0">
                <a:solidFill>
                  <a:schemeClr val="bg1"/>
                </a:solidFill>
              </a:rPr>
            </a:br>
            <a:r>
              <a:rPr lang="fr-FR" sz="4000" dirty="0">
                <a:solidFill>
                  <a:schemeClr val="bg1"/>
                </a:solidFill>
              </a:rPr>
              <a:t>	et importation d’un clip</a:t>
            </a:r>
            <a:br>
              <a:rPr lang="fr-FR" sz="4000" dirty="0">
                <a:solidFill>
                  <a:schemeClr val="bg1"/>
                </a:solidFill>
              </a:rPr>
            </a:br>
            <a:endParaRPr lang="fr-FR" sz="4000" dirty="0">
              <a:solidFill>
                <a:schemeClr val="bg1"/>
              </a:solidFill>
            </a:endParaRP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3200400"/>
            <a:ext cx="8273295" cy="2427266"/>
          </a:xfrm>
        </p:spPr>
        <p:txBody>
          <a:bodyPr>
            <a:normAutofit/>
          </a:bodyPr>
          <a:lstStyle/>
          <a:p>
            <a:pPr marL="0" indent="0">
              <a:buNone/>
            </a:pPr>
            <a:r>
              <a:rPr lang="fr-FR" dirty="0">
                <a:solidFill>
                  <a:schemeClr val="bg1"/>
                </a:solidFill>
              </a:rPr>
              <a:t>Présentation de l'espace de travail de </a:t>
            </a:r>
            <a:r>
              <a:rPr lang="fr-FR" dirty="0" err="1">
                <a:solidFill>
                  <a:schemeClr val="bg1"/>
                </a:solidFill>
              </a:rPr>
              <a:t>Premiere</a:t>
            </a:r>
            <a:r>
              <a:rPr lang="fr-FR" dirty="0">
                <a:solidFill>
                  <a:schemeClr val="bg1"/>
                </a:solidFill>
              </a:rPr>
              <a:t> Pro </a:t>
            </a:r>
            <a:br>
              <a:rPr lang="fr-FR" dirty="0">
                <a:solidFill>
                  <a:schemeClr val="bg1"/>
                </a:solidFill>
              </a:rPr>
            </a:br>
            <a:r>
              <a:rPr lang="fr-FR" dirty="0">
                <a:solidFill>
                  <a:schemeClr val="bg1"/>
                </a:solidFill>
              </a:rPr>
              <a:t>et explique comment créer des projets.</a:t>
            </a:r>
            <a:endParaRPr lang="fr-FR" sz="2400" dirty="0">
              <a:solidFill>
                <a:schemeClr val="bg1"/>
              </a:solidFill>
            </a:endParaRP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7984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8a. Modification du volume au fil de la séquence</a:t>
            </a:r>
            <a:endParaRPr lang="fr-FR" sz="3600" dirty="0">
              <a:solidFill>
                <a:schemeClr val="accent6"/>
              </a:solidFill>
            </a:endParaRP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61154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08_02 </a:t>
            </a:r>
            <a:r>
              <a:rPr lang="fr-FR" sz="1400" dirty="0" err="1">
                <a:latin typeface="Arial Narrow" panose="020B0604020202020204" pitchFamily="34" charset="0"/>
                <a:cs typeface="Arial Narrow" panose="020B0604020202020204" pitchFamily="34" charset="0"/>
              </a:rPr>
              <a:t>Adjust</a:t>
            </a:r>
            <a:r>
              <a:rPr lang="fr-FR" sz="1400" dirty="0">
                <a:latin typeface="Arial Narrow" panose="020B0604020202020204" pitchFamily="34" charset="0"/>
                <a:cs typeface="Arial Narrow" panose="020B0604020202020204" pitchFamily="34" charset="0"/>
              </a:rPr>
              <a:t> volume over </a:t>
            </a:r>
            <a:r>
              <a:rPr lang="fr-FR" sz="1400" dirty="0" err="1">
                <a:latin typeface="Arial Narrow" panose="020B0604020202020204" pitchFamily="34" charset="0"/>
                <a:cs typeface="Arial Narrow" panose="020B0604020202020204" pitchFamily="34" charset="0"/>
              </a:rPr>
              <a:t>time.prproj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0B9A2870-7440-7D47-9CB5-73D27CA82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88871"/>
            <a:ext cx="7099300" cy="4017002"/>
          </a:xfrm>
          <a:prstGeom prst="rect">
            <a:avLst/>
          </a:prstGeom>
        </p:spPr>
      </p:pic>
    </p:spTree>
    <p:extLst>
      <p:ext uri="{BB962C8B-B14F-4D97-AF65-F5344CB8AC3E}">
        <p14:creationId xmlns:p14="http://schemas.microsoft.com/office/powerpoint/2010/main" val="1638003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8a. Modification du volume au fil de la séquence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97877" y="1876425"/>
            <a:ext cx="11289324" cy="3677930"/>
          </a:xfrm>
          <a:prstGeom prst="rect">
            <a:avLst/>
          </a:prstGeom>
          <a:noFill/>
        </p:spPr>
        <p:txBody>
          <a:bodyPr wrap="square" rtlCol="0">
            <a:spAutoFit/>
          </a:bodyPr>
          <a:lstStyle/>
          <a:p>
            <a:pPr marL="342900" indent="-342900">
              <a:spcAft>
                <a:spcPts val="600"/>
              </a:spcAft>
              <a:buFont typeface="+mj-lt"/>
              <a:buAutoNum type="arabicPeriod"/>
            </a:pPr>
            <a:r>
              <a:rPr lang="fr-FR" dirty="0"/>
              <a:t>Vérifiez, dans le menu Réglages du panneau Montage, que l'option Afficher les images-clés audio est activée. Augmentez si nécessaire la hauteur de la piste audio pour visualiser les images-clés sur les clips audio.</a:t>
            </a:r>
          </a:p>
          <a:p>
            <a:pPr marL="342900" indent="-342900">
              <a:spcAft>
                <a:spcPts val="600"/>
              </a:spcAft>
              <a:buFont typeface="+mj-lt"/>
              <a:buAutoNum type="arabicPeriod"/>
            </a:pPr>
            <a:r>
              <a:rPr lang="fr-FR" dirty="0"/>
              <a:t>Sélectionnez l'outil Plume.</a:t>
            </a:r>
          </a:p>
          <a:p>
            <a:pPr marL="342900" indent="-342900">
              <a:spcAft>
                <a:spcPts val="600"/>
              </a:spcAft>
              <a:buFont typeface="+mj-lt"/>
              <a:buAutoNum type="arabicPeriod"/>
            </a:pPr>
            <a:r>
              <a:rPr lang="fr-FR" dirty="0"/>
              <a:t>Pour ajouter un nouveau marqueur (image-clé), cliquez sur la fine ligne blanche d'un clip audio.</a:t>
            </a:r>
          </a:p>
          <a:p>
            <a:pPr marL="800100" lvl="1" indent="-342900">
              <a:spcAft>
                <a:spcPts val="600"/>
              </a:spcAft>
              <a:buFont typeface="Arial" panose="020B0604020202020204" pitchFamily="34" charset="0"/>
              <a:buChar char="•"/>
            </a:pPr>
            <a:r>
              <a:rPr lang="fr-FR" dirty="0"/>
              <a:t>Faites glisser l'image-clé vers le haut pour monter le volume ou vers le bas pour le réduire.</a:t>
            </a:r>
          </a:p>
          <a:p>
            <a:pPr marL="800100" lvl="1" indent="-342900">
              <a:spcAft>
                <a:spcPts val="600"/>
              </a:spcAft>
              <a:buFont typeface="Arial" panose="020B0604020202020204" pitchFamily="34" charset="0"/>
              <a:buChar char="•"/>
            </a:pPr>
            <a:r>
              <a:rPr lang="fr-FR" dirty="0"/>
              <a:t>Faites glisser l'image-clé vers la droite ou la gauche pour appliquer le paramétrage en amont ou en aval.</a:t>
            </a:r>
          </a:p>
          <a:p>
            <a:pPr marL="800100" lvl="1" indent="-342900">
              <a:spcAft>
                <a:spcPts val="600"/>
              </a:spcAft>
              <a:buFont typeface="Arial" panose="020B0604020202020204" pitchFamily="34" charset="0"/>
              <a:buChar char="•"/>
            </a:pPr>
            <a:r>
              <a:rPr lang="fr-FR" dirty="0"/>
              <a:t>Pour supprimer une image-clé, sélectionnez-la et appuyez sur la touche Retour arrière (Windows) ou </a:t>
            </a:r>
            <a:r>
              <a:rPr lang="fr-FR" dirty="0" err="1"/>
              <a:t>Suppr</a:t>
            </a:r>
            <a:r>
              <a:rPr lang="fr-FR" dirty="0"/>
              <a:t>. (Mac OS).</a:t>
            </a:r>
          </a:p>
          <a:p>
            <a:pPr marL="342900" indent="-342900">
              <a:spcAft>
                <a:spcPts val="600"/>
              </a:spcAft>
              <a:buFont typeface="+mj-lt"/>
              <a:buAutoNum type="arabicPeriod"/>
            </a:pPr>
            <a:r>
              <a:rPr lang="fr-FR" dirty="0"/>
              <a:t>L'outil Plume permet de sélectionner plusieurs images-clés à la fois pour les déplacer ou les supprimer simultanément. Ces images-clés sont ajoutées sur les clips, pas sur les pistes.</a:t>
            </a:r>
          </a:p>
          <a:p>
            <a:pPr marL="342900" indent="-342900">
              <a:spcAft>
                <a:spcPts val="600"/>
              </a:spcAft>
              <a:buFont typeface="+mj-lt"/>
              <a:buAutoNum type="arabicPeriod"/>
            </a:pPr>
            <a:r>
              <a:rPr lang="fr-FR" dirty="0"/>
              <a:t>Une fois que toutes vos images-clés sont insérées, cliquez sur l'outil Sélection.</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61154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08_02 </a:t>
            </a:r>
            <a:r>
              <a:rPr lang="fr-FR" sz="1400" dirty="0" err="1">
                <a:latin typeface="Arial Narrow" panose="020B0604020202020204" pitchFamily="34" charset="0"/>
                <a:cs typeface="Arial Narrow" panose="020B0604020202020204" pitchFamily="34" charset="0"/>
              </a:rPr>
              <a:t>Adjust</a:t>
            </a:r>
            <a:r>
              <a:rPr lang="fr-FR" sz="1400" dirty="0">
                <a:latin typeface="Arial Narrow" panose="020B0604020202020204" pitchFamily="34" charset="0"/>
                <a:cs typeface="Arial Narrow" panose="020B0604020202020204" pitchFamily="34" charset="0"/>
              </a:rPr>
              <a:t> volume over </a:t>
            </a:r>
            <a:r>
              <a:rPr lang="fr-FR" sz="1400" dirty="0" err="1">
                <a:latin typeface="Arial Narrow" panose="020B0604020202020204" pitchFamily="34" charset="0"/>
                <a:cs typeface="Arial Narrow" panose="020B0604020202020204" pitchFamily="34" charset="0"/>
              </a:rPr>
              <a:t>time.prproj</a:t>
            </a:r>
            <a:endParaRPr lang="fr-FR" sz="14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4201915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9. Manipulation de clips vidéo</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Comment Adobe </a:t>
            </a:r>
            <a:r>
              <a:rPr lang="fr-FR" dirty="0" err="1">
                <a:solidFill>
                  <a:schemeClr val="bg1"/>
                </a:solidFill>
              </a:rPr>
              <a:t>Premiere</a:t>
            </a:r>
            <a:r>
              <a:rPr lang="fr-FR" dirty="0">
                <a:solidFill>
                  <a:schemeClr val="bg1"/>
                </a:solidFill>
              </a:rPr>
              <a:t> Pro CC lit les fichiers audio et vidéo, </a:t>
            </a:r>
            <a:br>
              <a:rPr lang="fr-FR" dirty="0">
                <a:solidFill>
                  <a:schemeClr val="bg1"/>
                </a:solidFill>
              </a:rPr>
            </a:br>
            <a:r>
              <a:rPr lang="fr-FR" dirty="0">
                <a:solidFill>
                  <a:schemeClr val="bg1"/>
                </a:solidFill>
              </a:rPr>
              <a:t>et présentation de différentes méthodes pour modifier les paramètres.</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89875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9a. Modification de la vitesse de lecture d’un clip</a:t>
            </a:r>
            <a:endParaRPr lang="fr-FR" sz="3600" dirty="0">
              <a:solidFill>
                <a:schemeClr val="accent6"/>
              </a:solidFill>
            </a:endParaRP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36955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09_02 Clip playback </a:t>
            </a:r>
            <a:r>
              <a:rPr lang="fr-FR" sz="1400" dirty="0" err="1">
                <a:latin typeface="Arial Narrow" panose="020B0604020202020204" pitchFamily="34" charset="0"/>
                <a:cs typeface="Arial Narrow" panose="020B0604020202020204" pitchFamily="34" charset="0"/>
              </a:rPr>
              <a:t>speed.prproj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EFB01236-849D-9E46-947B-DBB73D00B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977" y="1687012"/>
            <a:ext cx="7848600" cy="3994066"/>
          </a:xfrm>
          <a:prstGeom prst="rect">
            <a:avLst/>
          </a:prstGeom>
        </p:spPr>
      </p:pic>
    </p:spTree>
    <p:extLst>
      <p:ext uri="{BB962C8B-B14F-4D97-AF65-F5344CB8AC3E}">
        <p14:creationId xmlns:p14="http://schemas.microsoft.com/office/powerpoint/2010/main" val="976402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9a. Modification de la vitesse de lecture d’un clip</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685800" y="1574476"/>
            <a:ext cx="11201401" cy="4031873"/>
          </a:xfrm>
          <a:prstGeom prst="rect">
            <a:avLst/>
          </a:prstGeom>
          <a:noFill/>
        </p:spPr>
        <p:txBody>
          <a:bodyPr wrap="square" rtlCol="0">
            <a:spAutoFit/>
          </a:bodyPr>
          <a:lstStyle/>
          <a:p>
            <a:pPr marL="342900" indent="-342900">
              <a:buFont typeface="+mj-lt"/>
              <a:buAutoNum type="arabicPeriod"/>
            </a:pPr>
            <a:r>
              <a:rPr lang="fr-FR" sz="1600" dirty="0"/>
              <a:t>Cliquez avec le bouton droit sur le clip et sélectionnez Vitesse/Durée.</a:t>
            </a:r>
          </a:p>
          <a:p>
            <a:pPr marL="342900" indent="-342900">
              <a:buFont typeface="+mj-lt"/>
              <a:buAutoNum type="arabicPeriod"/>
            </a:pPr>
            <a:r>
              <a:rPr lang="fr-FR" sz="1600" dirty="0"/>
              <a:t>Dans la boîte de dialogue Vitesse/Durée du clip, modifiez la vitesse de lecture (pourcentage) et choisissez une option d'interpolation temporelle. Vous définirez ainsi comment </a:t>
            </a:r>
            <a:r>
              <a:rPr lang="fr-FR" sz="1600" dirty="0" err="1"/>
              <a:t>Premiere</a:t>
            </a:r>
            <a:r>
              <a:rPr lang="fr-FR" sz="1600" dirty="0"/>
              <a:t> Pro doit gérer la nouvelle vitesse de lecture :</a:t>
            </a:r>
          </a:p>
          <a:p>
            <a:pPr marL="800100" lvl="1" indent="-342900">
              <a:buFont typeface="Arial" panose="020B0604020202020204" pitchFamily="34" charset="0"/>
              <a:buChar char="•"/>
            </a:pPr>
            <a:r>
              <a:rPr lang="fr-FR" sz="1600" b="1" dirty="0"/>
              <a:t>Echantillonneur d’images</a:t>
            </a:r>
            <a:r>
              <a:rPr lang="fr-FR" sz="1600" dirty="0"/>
              <a:t> : les performances de lecture seront optimisées au détriment de la fluidité.</a:t>
            </a:r>
          </a:p>
          <a:p>
            <a:pPr marL="800100" lvl="1" indent="-342900">
              <a:buFont typeface="Arial" panose="020B0604020202020204" pitchFamily="34" charset="0"/>
              <a:buChar char="•"/>
            </a:pPr>
            <a:r>
              <a:rPr lang="fr-FR" sz="1600" dirty="0"/>
              <a:t>I</a:t>
            </a:r>
            <a:r>
              <a:rPr lang="fr-FR" sz="1600" b="1" dirty="0"/>
              <a:t>nterpolation</a:t>
            </a:r>
            <a:r>
              <a:rPr lang="fr-FR" sz="1600" dirty="0"/>
              <a:t> : la qualité sera améliorée, avec toutefois une charge de travail supérieure pour votre ordinateur.</a:t>
            </a:r>
          </a:p>
          <a:p>
            <a:pPr marL="800100" lvl="1" indent="-342900">
              <a:buFont typeface="Arial" panose="020B0604020202020204" pitchFamily="34" charset="0"/>
              <a:buChar char="•"/>
            </a:pPr>
            <a:r>
              <a:rPr lang="fr-FR" sz="1600" b="1" dirty="0"/>
              <a:t>Flux optique</a:t>
            </a:r>
            <a:r>
              <a:rPr lang="fr-FR" sz="1600" dirty="0"/>
              <a:t> : cette option offre la meilleure qualité. Si vous souhaitez bénéficier de la lecture en temps réel, votre ordinateur devra </a:t>
            </a:r>
            <a:r>
              <a:rPr lang="fr-FR" sz="1600" dirty="0" err="1"/>
              <a:t>pré-traiter</a:t>
            </a:r>
            <a:r>
              <a:rPr lang="fr-FR" sz="1600" dirty="0"/>
              <a:t> l'aspect de la vidéo à la nouvelle vitesse. Ce prétraitement est appelé « rendu ». Une ligne rouge au-dessus d'une portion de séquence dans le panneau Montage signifie qu'un rendu sera nécessaire pour </a:t>
            </a:r>
            <a:r>
              <a:rPr lang="fr-FR" sz="1600" dirty="0" err="1"/>
              <a:t>prévisualiser</a:t>
            </a:r>
            <a:r>
              <a:rPr lang="fr-FR" sz="1600" dirty="0"/>
              <a:t> correctement cette portion. Cela n'affectera pas la sortie finale, mais seulement vos prévisualisations.</a:t>
            </a:r>
            <a:br>
              <a:rPr lang="fr-FR" sz="1600" dirty="0"/>
            </a:br>
            <a:r>
              <a:rPr lang="fr-FR" sz="1600" dirty="0"/>
              <a:t>Pour opérer le rendu ns votre séquence, assurez-vous que le panneau Montage est actif (contour bleu) et sélectionnez </a:t>
            </a:r>
            <a:r>
              <a:rPr lang="fr-FR" sz="1600" b="1" dirty="0"/>
              <a:t>Séquence &gt; Rendu des effets de l'entrée à la sortie.</a:t>
            </a:r>
          </a:p>
          <a:p>
            <a:pPr marL="342900" indent="-342900">
              <a:buFont typeface="+mj-lt"/>
              <a:buAutoNum type="arabicPeriod"/>
            </a:pPr>
            <a:r>
              <a:rPr lang="fr-FR" sz="1600" dirty="0"/>
              <a:t>Dans le panneau Outils, cliquez sur l'outil Propagation et maintenez le bouton de la souris enfoncé pour faire apparaître l'outil Etirement débit. Cet outil permet de jouer sur la longueur des clips afin de modifier la vitesse de lecture — un outil idéal pour combler un vide à l'aide d'un clip. Faites glisser les extrémités d'un clip à l'aide de cet outil pour ajuster avec précision la durée.</a:t>
            </a:r>
          </a:p>
          <a:p>
            <a:pPr marL="342900" indent="-342900">
              <a:buFont typeface="+mj-lt"/>
              <a:buAutoNum type="arabicPeriod"/>
            </a:pPr>
            <a:r>
              <a:rPr lang="fr-FR" sz="1600" dirty="0"/>
              <a:t>Lorsque vous n'avez plus besoin de l'outil Etirement débit, cliquez sur l'outil Sélection.</a:t>
            </a:r>
          </a:p>
        </p:txBody>
      </p:sp>
    </p:spTree>
    <p:extLst>
      <p:ext uri="{BB962C8B-B14F-4D97-AF65-F5344CB8AC3E}">
        <p14:creationId xmlns:p14="http://schemas.microsoft.com/office/powerpoint/2010/main" val="62915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1558039"/>
            <a:ext cx="8229600" cy="1143000"/>
          </a:xfrm>
        </p:spPr>
        <p:txBody>
          <a:bodyPr>
            <a:noAutofit/>
          </a:bodyPr>
          <a:lstStyle/>
          <a:p>
            <a:pPr algn="l"/>
            <a:r>
              <a:rPr lang="fr-FR" sz="4000" dirty="0">
                <a:solidFill>
                  <a:schemeClr val="bg1"/>
                </a:solidFill>
              </a:rPr>
              <a:t>10. Partage de vidéos</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2624839"/>
            <a:ext cx="8273295" cy="2427266"/>
          </a:xfrm>
        </p:spPr>
        <p:txBody>
          <a:bodyPr>
            <a:normAutofit/>
          </a:bodyPr>
          <a:lstStyle/>
          <a:p>
            <a:pPr marL="0" indent="0">
              <a:buNone/>
            </a:pPr>
            <a:r>
              <a:rPr lang="fr-FR" dirty="0">
                <a:solidFill>
                  <a:schemeClr val="bg1"/>
                </a:solidFill>
              </a:rPr>
              <a:t>Les options d'exportation d'Adobe </a:t>
            </a:r>
            <a:r>
              <a:rPr lang="fr-FR" dirty="0" err="1">
                <a:solidFill>
                  <a:schemeClr val="bg1"/>
                </a:solidFill>
              </a:rPr>
              <a:t>Premiere</a:t>
            </a:r>
            <a:r>
              <a:rPr lang="fr-FR" dirty="0">
                <a:solidFill>
                  <a:schemeClr val="bg1"/>
                </a:solidFill>
              </a:rPr>
              <a:t> Pro CC.</a:t>
            </a: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123756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10a. Exportation d’un fichier vidéo</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924151"/>
          </a:xfrm>
          <a:prstGeom prst="rect">
            <a:avLst/>
          </a:prstGeom>
          <a:noFill/>
        </p:spPr>
        <p:txBody>
          <a:bodyPr wrap="square" rtlCol="0">
            <a:spAutoFit/>
          </a:bodyPr>
          <a:lstStyle/>
          <a:p>
            <a:pPr marL="342900" indent="-342900">
              <a:spcAft>
                <a:spcPts val="600"/>
              </a:spcAft>
              <a:buFont typeface="+mj-lt"/>
              <a:buAutoNum type="arabicPeriod"/>
            </a:pPr>
            <a:r>
              <a:rPr lang="fr-FR" dirty="0"/>
              <a:t>Pour exporter une séquence au </a:t>
            </a:r>
            <a:r>
              <a:rPr lang="fr-FR" b="1" dirty="0"/>
              <a:t>format H.264 </a:t>
            </a:r>
            <a:r>
              <a:rPr lang="fr-FR" dirty="0"/>
              <a:t>(le plus courant), vérifiez que le panneau Montage est actif et sélectionnez </a:t>
            </a:r>
            <a:r>
              <a:rPr lang="fr-FR" b="1" dirty="0"/>
              <a:t>Fichier &gt; Exporter &gt; Média</a:t>
            </a:r>
            <a:r>
              <a:rPr lang="fr-FR" dirty="0"/>
              <a:t> ou appuyez sur </a:t>
            </a:r>
            <a:r>
              <a:rPr lang="fr-FR" dirty="0" err="1"/>
              <a:t>Ctrl+M</a:t>
            </a:r>
            <a:r>
              <a:rPr lang="fr-FR" dirty="0"/>
              <a:t> (Windows) ou </a:t>
            </a:r>
            <a:r>
              <a:rPr lang="fr-FR" dirty="0" err="1"/>
              <a:t>Commande+M</a:t>
            </a:r>
            <a:r>
              <a:rPr lang="fr-FR" dirty="0"/>
              <a:t> (Mac OS).</a:t>
            </a:r>
          </a:p>
          <a:p>
            <a:pPr marL="342900" indent="-342900">
              <a:spcAft>
                <a:spcPts val="600"/>
              </a:spcAft>
              <a:buFont typeface="+mj-lt"/>
              <a:buAutoNum type="arabicPeriod"/>
            </a:pPr>
            <a:r>
              <a:rPr lang="fr-FR" dirty="0"/>
              <a:t>Dans la boîte de dialogue </a:t>
            </a:r>
            <a:r>
              <a:rPr lang="fr-FR" b="1" dirty="0"/>
              <a:t>Réglages d’exportation, choisissez Format : H.264 et </a:t>
            </a:r>
            <a:r>
              <a:rPr lang="fr-FR" b="1" dirty="0" err="1"/>
              <a:t>Préconfiguration</a:t>
            </a:r>
            <a:r>
              <a:rPr lang="fr-FR" b="1" dirty="0"/>
              <a:t> :Correspondance à la source – Débit élevé.</a:t>
            </a:r>
          </a:p>
          <a:p>
            <a:pPr marL="342900" indent="-342900">
              <a:spcAft>
                <a:spcPts val="600"/>
              </a:spcAft>
              <a:buFont typeface="+mj-lt"/>
              <a:buAutoNum type="arabicPeriod"/>
            </a:pPr>
            <a:r>
              <a:rPr lang="fr-FR" dirty="0"/>
              <a:t>Pour choisir un nom de fichier et un emplacement, cliquez sur le nom de fichier bleu afin d'ouvrir la boîte de dialogue Enregistrer sous. Sélectionnez un dossier d'exportation et donnez un nom au nouveau fichier, puis cliquez sur Enregistrer.</a:t>
            </a:r>
          </a:p>
          <a:p>
            <a:pPr marL="342900" indent="-342900">
              <a:spcAft>
                <a:spcPts val="600"/>
              </a:spcAft>
              <a:buFont typeface="+mj-lt"/>
              <a:buAutoNum type="arabicPeriod"/>
            </a:pPr>
            <a:r>
              <a:rPr lang="fr-FR" dirty="0"/>
              <a:t>Lorsque vous avez terminé, cliquez sur Exporter.</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22528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10_01 Export a </a:t>
            </a:r>
            <a:r>
              <a:rPr lang="fr-FR" sz="1400" dirty="0" err="1">
                <a:latin typeface="Arial Narrow" panose="020B0604020202020204" pitchFamily="34" charset="0"/>
                <a:cs typeface="Arial Narrow" panose="020B0604020202020204" pitchFamily="34" charset="0"/>
              </a:rPr>
              <a:t>video</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file.prproj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94DA323B-B72F-D843-82F0-758923BDFE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571"/>
          <a:stretch/>
        </p:blipFill>
        <p:spPr>
          <a:xfrm>
            <a:off x="569999" y="1909879"/>
            <a:ext cx="5053504" cy="3340050"/>
          </a:xfrm>
          <a:prstGeom prst="rect">
            <a:avLst/>
          </a:prstGeom>
        </p:spPr>
      </p:pic>
    </p:spTree>
    <p:extLst>
      <p:ext uri="{BB962C8B-B14F-4D97-AF65-F5344CB8AC3E}">
        <p14:creationId xmlns:p14="http://schemas.microsoft.com/office/powerpoint/2010/main" val="292086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10b. Partage sur les médias sociaux</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5715001" y="1876425"/>
            <a:ext cx="6172200" cy="3447098"/>
          </a:xfrm>
          <a:prstGeom prst="rect">
            <a:avLst/>
          </a:prstGeom>
          <a:noFill/>
        </p:spPr>
        <p:txBody>
          <a:bodyPr wrap="square" rtlCol="0">
            <a:spAutoFit/>
          </a:bodyPr>
          <a:lstStyle/>
          <a:p>
            <a:pPr marL="342900" indent="-342900">
              <a:spcAft>
                <a:spcPts val="600"/>
              </a:spcAft>
              <a:buFont typeface="+mj-lt"/>
              <a:buAutoNum type="arabicPeriod"/>
            </a:pPr>
            <a:r>
              <a:rPr lang="fr-FR" dirty="0"/>
              <a:t>Vérifiez que le panneau Montage est actif et choisissez Fichier &gt; Exporter &gt; Média.</a:t>
            </a:r>
          </a:p>
          <a:p>
            <a:pPr marL="342900" indent="-342900">
              <a:spcAft>
                <a:spcPts val="600"/>
              </a:spcAft>
              <a:buFont typeface="+mj-lt"/>
              <a:buAutoNum type="arabicPeriod"/>
            </a:pPr>
            <a:r>
              <a:rPr lang="fr-FR" dirty="0"/>
              <a:t>Une fois vos paramètres d'exportation choisis, cliquez sur l'onglet </a:t>
            </a:r>
            <a:r>
              <a:rPr lang="fr-FR" b="1" dirty="0"/>
              <a:t>Publier</a:t>
            </a:r>
            <a:r>
              <a:rPr lang="fr-FR" dirty="0"/>
              <a:t>.</a:t>
            </a:r>
          </a:p>
          <a:p>
            <a:pPr marL="342900" indent="-342900">
              <a:spcAft>
                <a:spcPts val="600"/>
              </a:spcAft>
              <a:buFont typeface="+mj-lt"/>
              <a:buAutoNum type="arabicPeriod"/>
            </a:pPr>
            <a:r>
              <a:rPr lang="fr-FR" dirty="0"/>
              <a:t>Activez les cases à cocher et connectez-vous à la plate-forme sociale sur laquelle vous souhaitez charger votre fichier.</a:t>
            </a:r>
          </a:p>
          <a:p>
            <a:pPr marL="342900" indent="-342900">
              <a:spcAft>
                <a:spcPts val="600"/>
              </a:spcAft>
              <a:buFont typeface="+mj-lt"/>
              <a:buAutoNum type="arabicPeriod"/>
            </a:pPr>
            <a:r>
              <a:rPr lang="fr-FR" dirty="0"/>
              <a:t>Saisissez éventuellement des informations complémentaires comme des balises et une description.</a:t>
            </a:r>
          </a:p>
          <a:p>
            <a:pPr marL="342900" indent="-342900">
              <a:spcAft>
                <a:spcPts val="600"/>
              </a:spcAft>
              <a:buFont typeface="+mj-lt"/>
              <a:buAutoNum type="arabicPeriod"/>
            </a:pPr>
            <a:r>
              <a:rPr lang="fr-FR" dirty="0"/>
              <a:t>Cliquez sur Exporter. Une fois le fichier exporté, il sera automatiquement chargé sur la ou les plates-formes choisies.</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698682"/>
            <a:ext cx="2650084"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10_02 Share </a:t>
            </a:r>
            <a:r>
              <a:rPr lang="fr-FR" sz="1400" dirty="0" err="1">
                <a:latin typeface="Arial Narrow" panose="020B0604020202020204" pitchFamily="34" charset="0"/>
                <a:cs typeface="Arial Narrow" panose="020B0604020202020204" pitchFamily="34" charset="0"/>
              </a:rPr>
              <a:t>with</a:t>
            </a:r>
            <a:r>
              <a:rPr lang="fr-FR" sz="1400" dirty="0">
                <a:latin typeface="Arial Narrow" panose="020B0604020202020204" pitchFamily="34" charset="0"/>
                <a:cs typeface="Arial Narrow" panose="020B0604020202020204" pitchFamily="34" charset="0"/>
              </a:rPr>
              <a:t> social </a:t>
            </a:r>
            <a:r>
              <a:rPr lang="fr-FR" sz="1400" dirty="0" err="1">
                <a:latin typeface="Arial Narrow" panose="020B0604020202020204" pitchFamily="34" charset="0"/>
                <a:cs typeface="Arial Narrow" panose="020B0604020202020204" pitchFamily="34" charset="0"/>
              </a:rPr>
              <a:t>media.prproj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2313719B-68B4-1644-A765-91BD44AA4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57" y="1935868"/>
            <a:ext cx="5117124" cy="3328211"/>
          </a:xfrm>
          <a:prstGeom prst="rect">
            <a:avLst/>
          </a:prstGeom>
        </p:spPr>
      </p:pic>
    </p:spTree>
    <p:extLst>
      <p:ext uri="{BB962C8B-B14F-4D97-AF65-F5344CB8AC3E}">
        <p14:creationId xmlns:p14="http://schemas.microsoft.com/office/powerpoint/2010/main" val="1246491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1a. Création d’un projet</a:t>
            </a:r>
            <a:endParaRPr lang="fr-FR" sz="3600" dirty="0">
              <a:solidFill>
                <a:schemeClr val="accent6"/>
              </a:solidFill>
            </a:endParaRPr>
          </a:p>
        </p:txBody>
      </p:sp>
      <p:pic>
        <p:nvPicPr>
          <p:cNvPr id="4" name="Image 3">
            <a:extLst>
              <a:ext uri="{FF2B5EF4-FFF2-40B4-BE49-F238E27FC236}">
                <a16:creationId xmlns:a16="http://schemas.microsoft.com/office/drawing/2014/main" xmlns="" id="{17387499-7FD9-CE43-A352-51038ED9A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1687012"/>
            <a:ext cx="7306652" cy="3933103"/>
          </a:xfrm>
          <a:prstGeom prst="rect">
            <a:avLst/>
          </a:prstGeom>
        </p:spPr>
      </p:pic>
      <p:sp>
        <p:nvSpPr>
          <p:cNvPr id="7" name="ZoneTexte 6">
            <a:extLst>
              <a:ext uri="{FF2B5EF4-FFF2-40B4-BE49-F238E27FC236}">
                <a16:creationId xmlns:a16="http://schemas.microsoft.com/office/drawing/2014/main" xmlns="" id="{7F676BAA-2156-DD4C-9672-DFC7A8E43B16}"/>
              </a:ext>
            </a:extLst>
          </p:cNvPr>
          <p:cNvSpPr txBox="1"/>
          <p:nvPr/>
        </p:nvSpPr>
        <p:spPr>
          <a:xfrm>
            <a:off x="597877" y="5791200"/>
            <a:ext cx="2103461"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01_01 </a:t>
            </a:r>
            <a:r>
              <a:rPr lang="fr-FR" sz="1400" dirty="0" err="1">
                <a:latin typeface="Arial Narrow" panose="020B0604020202020204" pitchFamily="34" charset="0"/>
                <a:cs typeface="Arial Narrow" panose="020B0604020202020204" pitchFamily="34" charset="0"/>
              </a:rPr>
              <a:t>Create</a:t>
            </a:r>
            <a:r>
              <a:rPr lang="fr-FR" sz="1400" dirty="0">
                <a:latin typeface="Arial Narrow" panose="020B0604020202020204" pitchFamily="34" charset="0"/>
                <a:cs typeface="Arial Narrow" panose="020B0604020202020204" pitchFamily="34" charset="0"/>
              </a:rPr>
              <a:t> a </a:t>
            </a:r>
            <a:r>
              <a:rPr lang="fr-FR" sz="1400" dirty="0" err="1">
                <a:latin typeface="Arial Narrow" panose="020B0604020202020204" pitchFamily="34" charset="0"/>
                <a:cs typeface="Arial Narrow" panose="020B0604020202020204" pitchFamily="34" charset="0"/>
              </a:rPr>
              <a:t>project.prproj</a:t>
            </a:r>
            <a:endParaRPr lang="fr-FR" sz="14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72891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7" name="Espace réservé du contenu 7">
            <a:extLst>
              <a:ext uri="{FF2B5EF4-FFF2-40B4-BE49-F238E27FC236}">
                <a16:creationId xmlns:a16="http://schemas.microsoft.com/office/drawing/2014/main" xmlns="" id="{D09499D2-A7D9-A24D-B267-2AE67DECACED}"/>
              </a:ext>
            </a:extLst>
          </p:cNvPr>
          <p:cNvSpPr txBox="1">
            <a:spLocks/>
          </p:cNvSpPr>
          <p:nvPr/>
        </p:nvSpPr>
        <p:spPr>
          <a:xfrm>
            <a:off x="940776" y="1843087"/>
            <a:ext cx="10794023" cy="62592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D40521"/>
              </a:buClr>
              <a:buFont typeface="Arial"/>
              <a:buChar char="•"/>
              <a:defRPr sz="2200" kern="1200">
                <a:solidFill>
                  <a:schemeClr val="tx1"/>
                </a:solidFill>
                <a:latin typeface="+mn-lt"/>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Calibri"/>
                <a:ea typeface="+mn-ea"/>
                <a:cs typeface="Calibri"/>
              </a:defRPr>
            </a:lvl2pPr>
            <a:lvl3pPr marL="1143000" indent="-228600" algn="l" defTabSz="457200" rtl="0" eaLnBrk="1" latinLnBrk="0" hangingPunct="1">
              <a:spcBef>
                <a:spcPct val="20000"/>
              </a:spcBef>
              <a:buClr>
                <a:srgbClr val="D40521"/>
              </a:buClr>
              <a:buFont typeface="Arial"/>
              <a:buChar char="•"/>
              <a:defRPr sz="20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16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fr-FR" sz="2000" dirty="0"/>
              <a:t>Ouvrez un fichier de projet </a:t>
            </a:r>
            <a:r>
              <a:rPr lang="fr-FR" sz="2000" dirty="0" err="1"/>
              <a:t>Premiere</a:t>
            </a:r>
            <a:r>
              <a:rPr lang="fr-FR" sz="2000" dirty="0"/>
              <a:t> Pro en double-cliquant dessus, ou cliquez sur Ouvrir un projet dans l'écran de démarrage, puis sélectionnez un fichier.</a:t>
            </a:r>
          </a:p>
          <a:p>
            <a:pPr>
              <a:spcAft>
                <a:spcPts val="1200"/>
              </a:spcAft>
            </a:pPr>
            <a:r>
              <a:rPr lang="fr-FR" sz="2000" dirty="0"/>
              <a:t>Pour créer un nouveau fichier de projet, cliquez sur Nouveau projet dans l'écran de démarrage. Attribuez-lui un nom, indiquez où vous souhaitez l'enregistrer et cliquez sur OK.</a:t>
            </a:r>
          </a:p>
          <a:p>
            <a:pPr>
              <a:spcAft>
                <a:spcPts val="1200"/>
              </a:spcAft>
            </a:pPr>
            <a:r>
              <a:rPr lang="fr-FR" sz="2000" dirty="0"/>
              <a:t>Pour importer des médias via le panneau Explorateur de médias, ouvrez leur dossier, sélectionnez les clips que vous souhaitez utiliser dans </a:t>
            </a:r>
            <a:r>
              <a:rPr lang="fr-FR" sz="2000" dirty="0" err="1"/>
              <a:t>Premiere</a:t>
            </a:r>
            <a:r>
              <a:rPr lang="fr-FR" sz="2000" dirty="0"/>
              <a:t> Pro, cliquez avec le bouton droit sur la sélection et choisissez Importer. Une fois les médias importés, vous pouvez commencer le montage.</a:t>
            </a:r>
          </a:p>
          <a:p>
            <a:pPr>
              <a:spcAft>
                <a:spcPts val="1200"/>
              </a:spcAft>
            </a:pPr>
            <a:r>
              <a:rPr lang="fr-FR" sz="2000" dirty="0"/>
              <a:t>N'oubliez pas, pendant le montage, d'enregistrer régulièrement votre travail (Fichier &gt; Enregistrer).</a:t>
            </a:r>
          </a:p>
          <a:p>
            <a:pPr>
              <a:spcAft>
                <a:spcPts val="1200"/>
              </a:spcAft>
            </a:pPr>
            <a:r>
              <a:rPr lang="fr-FR" sz="2000" dirty="0"/>
              <a:t>Pour fermer votre projet, sélectionnez Fichier &gt; Fermer le projet.</a:t>
            </a:r>
          </a:p>
        </p:txBody>
      </p:sp>
      <p:sp>
        <p:nvSpPr>
          <p:cNvPr id="8" name="Titre 1">
            <a:extLst>
              <a:ext uri="{FF2B5EF4-FFF2-40B4-BE49-F238E27FC236}">
                <a16:creationId xmlns:a16="http://schemas.microsoft.com/office/drawing/2014/main" xmlns="" id="{E5F2E10E-C91C-884D-A75D-9C8E01D20E1A}"/>
              </a:ext>
            </a:extLst>
          </p:cNvPr>
          <p:cNvSpPr txBox="1">
            <a:spLocks/>
          </p:cNvSpPr>
          <p:nvPr/>
        </p:nvSpPr>
        <p:spPr>
          <a:xfrm>
            <a:off x="597877" y="723900"/>
            <a:ext cx="8165123"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l"/>
            <a:r>
              <a:rPr lang="fr-FR" dirty="0"/>
              <a:t>1a Création d’un projet</a:t>
            </a:r>
            <a:endParaRPr lang="fr-FR" sz="3600" dirty="0">
              <a:solidFill>
                <a:schemeClr val="accent6"/>
              </a:solidFill>
            </a:endParaRPr>
          </a:p>
        </p:txBody>
      </p:sp>
    </p:spTree>
    <p:extLst>
      <p:ext uri="{BB962C8B-B14F-4D97-AF65-F5344CB8AC3E}">
        <p14:creationId xmlns:p14="http://schemas.microsoft.com/office/powerpoint/2010/main" val="3630583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1b. Présentation des espaces de travail</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6084277" y="1876425"/>
            <a:ext cx="5650523" cy="372409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Panneaux : chaque panneau a sa fonction propre. </a:t>
            </a:r>
            <a:br>
              <a:rPr lang="fr-FR" dirty="0"/>
            </a:br>
            <a:r>
              <a:rPr lang="fr-FR" dirty="0"/>
              <a:t>Ils sont redimensionnables et repositionnables. Tous les panneaux sont accessibles depuis le menu Fenêtre.</a:t>
            </a:r>
          </a:p>
          <a:p>
            <a:pPr marL="285750" indent="-285750">
              <a:spcAft>
                <a:spcPts val="1200"/>
              </a:spcAft>
              <a:buFont typeface="Arial" panose="020B0604020202020204" pitchFamily="34" charset="0"/>
              <a:buChar char="•"/>
            </a:pPr>
            <a:r>
              <a:rPr lang="fr-FR" dirty="0"/>
              <a:t>Espaces de travail : agencements prédéfinis de panneaux utiles à l'exécution de certaines tâches (montage vidéo, manipulation de contenu audio, etc.). </a:t>
            </a:r>
            <a:r>
              <a:rPr lang="fr-FR" b="1" dirty="0"/>
              <a:t>Pour réinitialiser un espace de travail, sélectionnez Fenêtre &gt; Espace de travail &gt; Rétablir la disposition enregistrée.</a:t>
            </a:r>
          </a:p>
          <a:p>
            <a:pPr marL="285750" indent="-285750">
              <a:spcAft>
                <a:spcPts val="1200"/>
              </a:spcAft>
              <a:buFont typeface="Arial" panose="020B0604020202020204" pitchFamily="34" charset="0"/>
              <a:buChar char="•"/>
            </a:pPr>
            <a:r>
              <a:rPr lang="fr-FR" dirty="0"/>
              <a:t>Contour bleu : le panneau actif est mis en évidence par un contour bleu. Il ne peut y avoir qu'un seul panneau actif à la fois.</a:t>
            </a:r>
          </a:p>
        </p:txBody>
      </p:sp>
      <p:pic>
        <p:nvPicPr>
          <p:cNvPr id="4" name="Image 3">
            <a:extLst>
              <a:ext uri="{FF2B5EF4-FFF2-40B4-BE49-F238E27FC236}">
                <a16:creationId xmlns:a16="http://schemas.microsoft.com/office/drawing/2014/main" xmlns="" id="{F4E9FE35-8A8D-2C48-BEE4-0E66F9257834}"/>
              </a:ext>
            </a:extLst>
          </p:cNvPr>
          <p:cNvPicPr>
            <a:picLocks noChangeAspect="1"/>
          </p:cNvPicPr>
          <p:nvPr/>
        </p:nvPicPr>
        <p:blipFill rotWithShape="1">
          <a:blip r:embed="rId2">
            <a:extLst>
              <a:ext uri="{28A0092B-C50C-407E-A947-70E740481C1C}">
                <a14:useLocalDpi xmlns:a14="http://schemas.microsoft.com/office/drawing/2010/main" val="0"/>
              </a:ext>
            </a:extLst>
          </a:blip>
          <a:srcRect b="7595"/>
          <a:stretch/>
        </p:blipFill>
        <p:spPr>
          <a:xfrm>
            <a:off x="597877" y="2005335"/>
            <a:ext cx="5432210" cy="2781300"/>
          </a:xfrm>
          <a:prstGeom prst="rect">
            <a:avLst/>
          </a:prstGeom>
        </p:spPr>
      </p:pic>
      <p:sp>
        <p:nvSpPr>
          <p:cNvPr id="6" name="ZoneTexte 5">
            <a:extLst>
              <a:ext uri="{FF2B5EF4-FFF2-40B4-BE49-F238E27FC236}">
                <a16:creationId xmlns:a16="http://schemas.microsoft.com/office/drawing/2014/main" xmlns="" id="{6D1F4007-FD3A-A344-8E81-508C7EC4F023}"/>
              </a:ext>
            </a:extLst>
          </p:cNvPr>
          <p:cNvSpPr txBox="1"/>
          <p:nvPr/>
        </p:nvSpPr>
        <p:spPr>
          <a:xfrm>
            <a:off x="597877" y="5715000"/>
            <a:ext cx="2242858"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01_02 Interface </a:t>
            </a:r>
            <a:r>
              <a:rPr lang="fr-FR" sz="1400" dirty="0" err="1">
                <a:latin typeface="Arial Narrow" panose="020B0604020202020204" pitchFamily="34" charset="0"/>
                <a:cs typeface="Arial Narrow" panose="020B0604020202020204" pitchFamily="34" charset="0"/>
              </a:rPr>
              <a:t>overview.prproj</a:t>
            </a:r>
            <a:endParaRPr lang="fr-FR" sz="14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03568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1c. Importation de médias</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6084277" y="1876425"/>
            <a:ext cx="5421923" cy="301621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Utilisez le </a:t>
            </a:r>
            <a:r>
              <a:rPr lang="fr-FR" b="1" dirty="0"/>
              <a:t>panneau Explorateur de médias </a:t>
            </a:r>
            <a:r>
              <a:rPr lang="fr-FR" dirty="0"/>
              <a:t>pour trouver et importer vos médias. </a:t>
            </a:r>
            <a:br>
              <a:rPr lang="fr-FR" dirty="0"/>
            </a:br>
            <a:r>
              <a:rPr lang="fr-FR" dirty="0"/>
              <a:t>Pour </a:t>
            </a:r>
            <a:r>
              <a:rPr lang="fr-FR" b="1" dirty="0" err="1"/>
              <a:t>prévisualiser</a:t>
            </a:r>
            <a:r>
              <a:rPr lang="fr-FR" b="1" dirty="0"/>
              <a:t> une vidéo </a:t>
            </a:r>
            <a:r>
              <a:rPr lang="fr-FR" dirty="0"/>
              <a:t>dans le moniteur source, double-cliquez dessus. </a:t>
            </a:r>
            <a:br>
              <a:rPr lang="fr-FR" dirty="0"/>
            </a:br>
            <a:r>
              <a:rPr lang="fr-FR" dirty="0"/>
              <a:t>Pour </a:t>
            </a:r>
            <a:r>
              <a:rPr lang="fr-FR" b="1" dirty="0"/>
              <a:t>importer des médias</a:t>
            </a:r>
            <a:r>
              <a:rPr lang="fr-FR" dirty="0"/>
              <a:t>, sélectionnez-les, cliquez dessus avec le bouton droit et choisissez Importer.</a:t>
            </a:r>
          </a:p>
          <a:p>
            <a:pPr marL="285750" indent="-285750">
              <a:spcAft>
                <a:spcPts val="1200"/>
              </a:spcAft>
              <a:buFont typeface="Arial" panose="020B0604020202020204" pitchFamily="34" charset="0"/>
              <a:buChar char="•"/>
            </a:pPr>
            <a:r>
              <a:rPr lang="fr-FR" dirty="0"/>
              <a:t>À l'instar des dossiers de votre ordinateur, </a:t>
            </a:r>
            <a:br>
              <a:rPr lang="fr-FR" dirty="0"/>
            </a:br>
            <a:r>
              <a:rPr lang="fr-FR" dirty="0"/>
              <a:t>les </a:t>
            </a:r>
            <a:r>
              <a:rPr lang="fr-FR" dirty="0" err="1"/>
              <a:t>chutiers</a:t>
            </a:r>
            <a:r>
              <a:rPr lang="fr-FR" dirty="0"/>
              <a:t> permettent de classer vos clips. </a:t>
            </a:r>
            <a:br>
              <a:rPr lang="fr-FR" dirty="0"/>
            </a:br>
            <a:r>
              <a:rPr lang="fr-FR" b="1" dirty="0"/>
              <a:t>Pour créer un </a:t>
            </a:r>
            <a:r>
              <a:rPr lang="fr-FR" b="1" dirty="0" err="1"/>
              <a:t>chutier</a:t>
            </a:r>
            <a:r>
              <a:rPr lang="fr-FR" dirty="0"/>
              <a:t>, cliquez sur le bouton </a:t>
            </a:r>
            <a:br>
              <a:rPr lang="fr-FR" dirty="0"/>
            </a:br>
            <a:r>
              <a:rPr lang="fr-FR" dirty="0"/>
              <a:t>Nouveau </a:t>
            </a:r>
            <a:r>
              <a:rPr lang="fr-FR" dirty="0" err="1"/>
              <a:t>chutier</a:t>
            </a:r>
            <a:r>
              <a:rPr lang="fr-FR" dirty="0"/>
              <a:t> dans le panneau Projet.</a:t>
            </a:r>
          </a:p>
        </p:txBody>
      </p:sp>
      <p:pic>
        <p:nvPicPr>
          <p:cNvPr id="9" name="Image 8">
            <a:extLst>
              <a:ext uri="{FF2B5EF4-FFF2-40B4-BE49-F238E27FC236}">
                <a16:creationId xmlns:a16="http://schemas.microsoft.com/office/drawing/2014/main" xmlns="" id="{87E4E6FA-C9B5-0347-AAF2-C278B923818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7407"/>
          <a:stretch/>
        </p:blipFill>
        <p:spPr>
          <a:xfrm>
            <a:off x="2435254" y="1866900"/>
            <a:ext cx="3469399" cy="3848100"/>
          </a:xfrm>
          <a:prstGeom prst="rect">
            <a:avLst/>
          </a:prstGeom>
        </p:spPr>
      </p:pic>
      <p:sp>
        <p:nvSpPr>
          <p:cNvPr id="10" name="ZoneTexte 9">
            <a:extLst>
              <a:ext uri="{FF2B5EF4-FFF2-40B4-BE49-F238E27FC236}">
                <a16:creationId xmlns:a16="http://schemas.microsoft.com/office/drawing/2014/main" xmlns="" id="{C3187573-763B-CD4C-9C7C-0BA341873FEA}"/>
              </a:ext>
            </a:extLst>
          </p:cNvPr>
          <p:cNvSpPr txBox="1"/>
          <p:nvPr/>
        </p:nvSpPr>
        <p:spPr>
          <a:xfrm>
            <a:off x="597877" y="5715000"/>
            <a:ext cx="1915909"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01_03 Import </a:t>
            </a:r>
            <a:r>
              <a:rPr lang="fr-FR" sz="1400" dirty="0" err="1">
                <a:latin typeface="Arial Narrow" panose="020B0604020202020204" pitchFamily="34" charset="0"/>
                <a:cs typeface="Arial Narrow" panose="020B0604020202020204" pitchFamily="34" charset="0"/>
              </a:rPr>
              <a:t>media.prproj</a:t>
            </a:r>
            <a:endParaRPr lang="fr-FR" sz="14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4107131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3CB4F6C3-7C3D-8D45-B196-AD5347B3953C}"/>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Titre 1">
            <a:extLst>
              <a:ext uri="{FF2B5EF4-FFF2-40B4-BE49-F238E27FC236}">
                <a16:creationId xmlns:a16="http://schemas.microsoft.com/office/drawing/2014/main" xmlns="" id="{D0F59EE7-E703-454D-A2E2-7C926FB97F77}"/>
              </a:ext>
            </a:extLst>
          </p:cNvPr>
          <p:cNvSpPr>
            <a:spLocks noGrp="1"/>
          </p:cNvSpPr>
          <p:nvPr>
            <p:ph type="title"/>
          </p:nvPr>
        </p:nvSpPr>
        <p:spPr>
          <a:xfrm>
            <a:off x="597877" y="723900"/>
            <a:ext cx="8165123" cy="1143000"/>
          </a:xfrm>
        </p:spPr>
        <p:txBody>
          <a:bodyPr>
            <a:noAutofit/>
          </a:bodyPr>
          <a:lstStyle/>
          <a:p>
            <a:pPr algn="l"/>
            <a:r>
              <a:rPr lang="fr-FR" dirty="0"/>
              <a:t>1d. Création d'une séquence</a:t>
            </a:r>
            <a:endParaRPr lang="fr-FR" sz="3600" dirty="0">
              <a:solidFill>
                <a:schemeClr val="accent6"/>
              </a:solidFill>
            </a:endParaRPr>
          </a:p>
        </p:txBody>
      </p:sp>
      <p:sp>
        <p:nvSpPr>
          <p:cNvPr id="2" name="ZoneTexte 1">
            <a:extLst>
              <a:ext uri="{FF2B5EF4-FFF2-40B4-BE49-F238E27FC236}">
                <a16:creationId xmlns:a16="http://schemas.microsoft.com/office/drawing/2014/main" xmlns="" id="{D42A386D-2007-3C42-9412-6244A47445BC}"/>
              </a:ext>
            </a:extLst>
          </p:cNvPr>
          <p:cNvSpPr txBox="1"/>
          <p:nvPr/>
        </p:nvSpPr>
        <p:spPr>
          <a:xfrm>
            <a:off x="6084277" y="1876425"/>
            <a:ext cx="5650523" cy="372409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fr-FR" dirty="0"/>
              <a:t>Pour créer une séquence, faites glisser un ou plusieurs clips dans le panneau Montage </a:t>
            </a:r>
            <a:r>
              <a:rPr lang="fr-FR" dirty="0" err="1"/>
              <a:t>video</a:t>
            </a:r>
            <a:r>
              <a:rPr lang="fr-FR" dirty="0"/>
              <a:t>, ou bien sélectionnez un ou plusieurs clips dans le panneau Projet, cliquez avec le bouton droit sur la sélection et choisissez Nouvelle séquence à partir de l’élément.</a:t>
            </a:r>
          </a:p>
          <a:p>
            <a:pPr marL="285750" indent="-285750">
              <a:spcAft>
                <a:spcPts val="1200"/>
              </a:spcAft>
              <a:buFont typeface="Arial" panose="020B0604020202020204" pitchFamily="34" charset="0"/>
              <a:buChar char="•"/>
            </a:pPr>
            <a:r>
              <a:rPr lang="fr-FR" dirty="0"/>
              <a:t>Pour ajouter des clips, faites-les glisser dans le panneau Montage.</a:t>
            </a:r>
          </a:p>
          <a:p>
            <a:pPr marL="285750" indent="-285750">
              <a:spcAft>
                <a:spcPts val="1200"/>
              </a:spcAft>
              <a:buFont typeface="Arial" panose="020B0604020202020204" pitchFamily="34" charset="0"/>
              <a:buChar char="•"/>
            </a:pPr>
            <a:r>
              <a:rPr lang="fr-FR" dirty="0"/>
              <a:t>Pour retirer un clip de la séquence, sélectionnez-le </a:t>
            </a:r>
            <a:br>
              <a:rPr lang="fr-FR" dirty="0"/>
            </a:br>
            <a:r>
              <a:rPr lang="fr-FR" dirty="0"/>
              <a:t>et appuyez sur la touche Retour arrière (Windows) ou </a:t>
            </a:r>
            <a:r>
              <a:rPr lang="fr-FR" dirty="0" err="1"/>
              <a:t>Suppr</a:t>
            </a:r>
            <a:r>
              <a:rPr lang="fr-FR" dirty="0"/>
              <a:t>. (Mac OS). Pour supprimer des clips sans créer de vide dans la séquence, sélectionnez-les et appuyez sur Maj + </a:t>
            </a:r>
            <a:r>
              <a:rPr lang="fr-FR" dirty="0" err="1"/>
              <a:t>Suppr</a:t>
            </a:r>
            <a:r>
              <a:rPr lang="fr-FR" dirty="0"/>
              <a:t>. (Windows) ou Maj + </a:t>
            </a:r>
            <a:r>
              <a:rPr lang="fr-FR" dirty="0" err="1"/>
              <a:t>fn</a:t>
            </a:r>
            <a:r>
              <a:rPr lang="fr-FR" dirty="0"/>
              <a:t> + </a:t>
            </a:r>
            <a:r>
              <a:rPr lang="fr-FR" dirty="0" err="1"/>
              <a:t>Suppr</a:t>
            </a:r>
            <a:r>
              <a:rPr lang="fr-FR" dirty="0"/>
              <a:t>. (Mac OS).</a:t>
            </a:r>
          </a:p>
        </p:txBody>
      </p:sp>
      <p:sp>
        <p:nvSpPr>
          <p:cNvPr id="3" name="ZoneTexte 2">
            <a:extLst>
              <a:ext uri="{FF2B5EF4-FFF2-40B4-BE49-F238E27FC236}">
                <a16:creationId xmlns:a16="http://schemas.microsoft.com/office/drawing/2014/main" xmlns="" id="{EC29858D-C5DF-414C-BE4B-2D894B6C5AE6}"/>
              </a:ext>
            </a:extLst>
          </p:cNvPr>
          <p:cNvSpPr txBox="1"/>
          <p:nvPr/>
        </p:nvSpPr>
        <p:spPr>
          <a:xfrm>
            <a:off x="597877" y="5261967"/>
            <a:ext cx="2223686" cy="307777"/>
          </a:xfrm>
          <a:prstGeom prst="rect">
            <a:avLst/>
          </a:prstGeom>
          <a:noFill/>
        </p:spPr>
        <p:txBody>
          <a:bodyPr wrap="none" rtlCol="0">
            <a:spAutoFit/>
          </a:bodyPr>
          <a:lstStyle/>
          <a:p>
            <a:r>
              <a:rPr lang="fr-FR" sz="1400" dirty="0">
                <a:latin typeface="Arial Narrow" panose="020B0604020202020204" pitchFamily="34" charset="0"/>
                <a:cs typeface="Arial Narrow" panose="020B0604020202020204" pitchFamily="34" charset="0"/>
              </a:rPr>
              <a:t>01_04 </a:t>
            </a:r>
            <a:r>
              <a:rPr lang="fr-FR" sz="1400" dirty="0" err="1">
                <a:latin typeface="Arial Narrow" panose="020B0604020202020204" pitchFamily="34" charset="0"/>
                <a:cs typeface="Arial Narrow" panose="020B0604020202020204" pitchFamily="34" charset="0"/>
              </a:rPr>
              <a:t>Build</a:t>
            </a:r>
            <a:r>
              <a:rPr lang="fr-FR" sz="1400" dirty="0">
                <a:latin typeface="Arial Narrow" panose="020B0604020202020204" pitchFamily="34" charset="0"/>
                <a:cs typeface="Arial Narrow" panose="020B0604020202020204" pitchFamily="34" charset="0"/>
              </a:rPr>
              <a:t> a </a:t>
            </a:r>
            <a:r>
              <a:rPr lang="fr-FR" sz="1400" dirty="0" err="1">
                <a:latin typeface="Arial Narrow" panose="020B0604020202020204" pitchFamily="34" charset="0"/>
                <a:cs typeface="Arial Narrow" panose="020B0604020202020204" pitchFamily="34" charset="0"/>
              </a:rPr>
              <a:t>sequence</a:t>
            </a:r>
            <a:r>
              <a:rPr lang="fr-FR" sz="1400" dirty="0">
                <a:latin typeface="Arial Narrow" panose="020B0604020202020204" pitchFamily="34" charset="0"/>
                <a:cs typeface="Arial Narrow" panose="020B0604020202020204" pitchFamily="34" charset="0"/>
              </a:rPr>
              <a:t> .</a:t>
            </a:r>
            <a:r>
              <a:rPr lang="fr-FR" sz="1400" dirty="0" err="1">
                <a:latin typeface="Arial Narrow" panose="020B0604020202020204" pitchFamily="34" charset="0"/>
                <a:cs typeface="Arial Narrow" panose="020B0604020202020204" pitchFamily="34" charset="0"/>
              </a:rPr>
              <a:t>prproj</a:t>
            </a:r>
            <a:endParaRPr lang="fr-FR" sz="1400" dirty="0">
              <a:latin typeface="Arial Narrow" panose="020B0604020202020204" pitchFamily="34" charset="0"/>
              <a:cs typeface="Arial Narrow" panose="020B0604020202020204" pitchFamily="34" charset="0"/>
            </a:endParaRPr>
          </a:p>
        </p:txBody>
      </p:sp>
      <p:pic>
        <p:nvPicPr>
          <p:cNvPr id="6" name="Image 5">
            <a:extLst>
              <a:ext uri="{FF2B5EF4-FFF2-40B4-BE49-F238E27FC236}">
                <a16:creationId xmlns:a16="http://schemas.microsoft.com/office/drawing/2014/main" xmlns="" id="{952460C2-0C10-EC40-B67D-A32845FEDE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146" y="1921257"/>
            <a:ext cx="5604202" cy="3260343"/>
          </a:xfrm>
          <a:prstGeom prst="rect">
            <a:avLst/>
          </a:prstGeom>
        </p:spPr>
      </p:pic>
    </p:spTree>
    <p:extLst>
      <p:ext uri="{BB962C8B-B14F-4D97-AF65-F5344CB8AC3E}">
        <p14:creationId xmlns:p14="http://schemas.microsoft.com/office/powerpoint/2010/main" val="1228874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xmlns="" id="{02A5AFB6-67EF-FE40-8046-AFAD22674BBD}"/>
              </a:ext>
            </a:extLst>
          </p:cNvPr>
          <p:cNvSpPr>
            <a:spLocks noGrp="1"/>
          </p:cNvSpPr>
          <p:nvPr>
            <p:ph type="title"/>
          </p:nvPr>
        </p:nvSpPr>
        <p:spPr>
          <a:xfrm>
            <a:off x="2819400" y="2133600"/>
            <a:ext cx="8229600" cy="1143000"/>
          </a:xfrm>
        </p:spPr>
        <p:txBody>
          <a:bodyPr>
            <a:noAutofit/>
          </a:bodyPr>
          <a:lstStyle/>
          <a:p>
            <a:pPr algn="l"/>
            <a:r>
              <a:rPr lang="fr-FR" sz="4000" dirty="0">
                <a:solidFill>
                  <a:schemeClr val="bg1"/>
                </a:solidFill>
              </a:rPr>
              <a:t>1. Exploration des panneaux</a:t>
            </a:r>
          </a:p>
        </p:txBody>
      </p:sp>
      <p:sp>
        <p:nvSpPr>
          <p:cNvPr id="6" name="Titre 4">
            <a:extLst>
              <a:ext uri="{FF2B5EF4-FFF2-40B4-BE49-F238E27FC236}">
                <a16:creationId xmlns:a16="http://schemas.microsoft.com/office/drawing/2014/main" xmlns="" id="{B3D8BD46-4249-1040-82F7-6477BE9DA62A}"/>
              </a:ext>
            </a:extLst>
          </p:cNvPr>
          <p:cNvSpPr txBox="1">
            <a:spLocks/>
          </p:cNvSpPr>
          <p:nvPr/>
        </p:nvSpPr>
        <p:spPr>
          <a:xfrm>
            <a:off x="597877" y="557756"/>
            <a:ext cx="10972800" cy="96311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000" kern="1200">
                <a:solidFill>
                  <a:schemeClr val="tx1"/>
                </a:solidFill>
                <a:latin typeface="+mn-lt"/>
                <a:ea typeface="+mj-ea"/>
                <a:cs typeface="Gotham"/>
              </a:defRPr>
            </a:lvl1pPr>
          </a:lstStyle>
          <a:p>
            <a:pPr algn="r"/>
            <a:r>
              <a:rPr lang="fr-FR" sz="1400" b="1" dirty="0">
                <a:solidFill>
                  <a:schemeClr val="bg1">
                    <a:lumMod val="65000"/>
                  </a:schemeClr>
                </a:solidFill>
                <a:latin typeface="Arial Black" panose="020B0604020202020204" pitchFamily="34" charset="0"/>
                <a:cs typeface="Arial Black" panose="020B0604020202020204" pitchFamily="34" charset="0"/>
              </a:rPr>
              <a:t>ADOBE PREMIERE PRO</a:t>
            </a:r>
          </a:p>
        </p:txBody>
      </p:sp>
      <p:sp>
        <p:nvSpPr>
          <p:cNvPr id="8" name="Espace réservé du contenu 7">
            <a:extLst>
              <a:ext uri="{FF2B5EF4-FFF2-40B4-BE49-F238E27FC236}">
                <a16:creationId xmlns:a16="http://schemas.microsoft.com/office/drawing/2014/main" xmlns="" id="{BC611C13-A5A7-814E-9C43-3C8994D73619}"/>
              </a:ext>
            </a:extLst>
          </p:cNvPr>
          <p:cNvSpPr>
            <a:spLocks noGrp="1"/>
          </p:cNvSpPr>
          <p:nvPr>
            <p:ph idx="1"/>
          </p:nvPr>
        </p:nvSpPr>
        <p:spPr>
          <a:xfrm>
            <a:off x="3276600" y="3200400"/>
            <a:ext cx="8273295" cy="2427266"/>
          </a:xfrm>
        </p:spPr>
        <p:txBody>
          <a:bodyPr>
            <a:normAutofit/>
          </a:bodyPr>
          <a:lstStyle/>
          <a:p>
            <a:pPr marL="0" indent="0">
              <a:buNone/>
            </a:pPr>
            <a:r>
              <a:rPr lang="fr-FR" dirty="0">
                <a:solidFill>
                  <a:schemeClr val="bg1"/>
                </a:solidFill>
              </a:rPr>
              <a:t>Découverte des principaux panneaux d'Adobe </a:t>
            </a:r>
            <a:r>
              <a:rPr lang="fr-FR" dirty="0" err="1">
                <a:solidFill>
                  <a:schemeClr val="bg1"/>
                </a:solidFill>
              </a:rPr>
              <a:t>Premiere</a:t>
            </a:r>
            <a:r>
              <a:rPr lang="fr-FR" dirty="0">
                <a:solidFill>
                  <a:schemeClr val="bg1"/>
                </a:solidFill>
              </a:rPr>
              <a:t> Pro CC.</a:t>
            </a:r>
            <a:endParaRPr lang="fr-FR" sz="2400" dirty="0">
              <a:solidFill>
                <a:schemeClr val="bg1"/>
              </a:solidFill>
            </a:endParaRPr>
          </a:p>
        </p:txBody>
      </p:sp>
      <p:cxnSp>
        <p:nvCxnSpPr>
          <p:cNvPr id="4" name="Connecteur droit 3">
            <a:extLst>
              <a:ext uri="{FF2B5EF4-FFF2-40B4-BE49-F238E27FC236}">
                <a16:creationId xmlns:a16="http://schemas.microsoft.com/office/drawing/2014/main" xmlns="" id="{7BC97EE5-DAE8-6D4A-BD5F-695C94697D98}"/>
              </a:ext>
            </a:extLst>
          </p:cNvPr>
          <p:cNvCxnSpPr>
            <a:cxnSpLocks/>
          </p:cNvCxnSpPr>
          <p:nvPr/>
        </p:nvCxnSpPr>
        <p:spPr>
          <a:xfrm>
            <a:off x="2819400" y="1905000"/>
            <a:ext cx="0" cy="28956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9" name="Image 8">
            <a:extLst>
              <a:ext uri="{FF2B5EF4-FFF2-40B4-BE49-F238E27FC236}">
                <a16:creationId xmlns:a16="http://schemas.microsoft.com/office/drawing/2014/main" xmlns="" id="{AC63F8A3-1999-AB45-AB4E-3BD55BDBB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908174"/>
            <a:ext cx="450851" cy="450851"/>
          </a:xfrm>
          <a:prstGeom prst="rect">
            <a:avLst/>
          </a:prstGeom>
        </p:spPr>
      </p:pic>
    </p:spTree>
    <p:extLst>
      <p:ext uri="{BB962C8B-B14F-4D97-AF65-F5344CB8AC3E}">
        <p14:creationId xmlns:p14="http://schemas.microsoft.com/office/powerpoint/2010/main" val="18643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ThèmeM2i">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ThèmeM2i" id="{25341BA7-BEFF-4AD7-80D7-5BB0B34C4B73}" vid="{A7143D85-7EEF-43F7-8EED-02FA23BD828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{F191D24E-F76A-CC43-B194-E334C8F2A9AC}tf16401378</Template>
  <TotalTime>42046</TotalTime>
  <Words>1349</Words>
  <Application>Microsoft Office PowerPoint</Application>
  <PresentationFormat>Personnalisé</PresentationFormat>
  <Paragraphs>257</Paragraphs>
  <Slides>37</Slides>
  <Notes>33</Notes>
  <HiddenSlides>0</HiddenSlides>
  <MMClips>0</MMClips>
  <ScaleCrop>false</ScaleCrop>
  <HeadingPairs>
    <vt:vector size="4" baseType="variant">
      <vt:variant>
        <vt:lpstr>Thème</vt:lpstr>
      </vt:variant>
      <vt:variant>
        <vt:i4>1</vt:i4>
      </vt:variant>
      <vt:variant>
        <vt:lpstr>Titres des diapositives</vt:lpstr>
      </vt:variant>
      <vt:variant>
        <vt:i4>37</vt:i4>
      </vt:variant>
    </vt:vector>
  </HeadingPairs>
  <TitlesOfParts>
    <vt:vector size="38" baseType="lpstr">
      <vt:lpstr>ThèmeM2i</vt:lpstr>
      <vt:lpstr>ADOBE PREMIERE PRO</vt:lpstr>
      <vt:lpstr>PROGRAMME</vt:lpstr>
      <vt:lpstr>1. Création d’un projet   et importation d’un clip </vt:lpstr>
      <vt:lpstr>1a. Création d’un projet</vt:lpstr>
      <vt:lpstr>Présentation PowerPoint</vt:lpstr>
      <vt:lpstr>1b. Présentation des espaces de travail</vt:lpstr>
      <vt:lpstr>1c. Importation de médias</vt:lpstr>
      <vt:lpstr>1d. Création d'une séquence</vt:lpstr>
      <vt:lpstr>1. Exploration des panneaux</vt:lpstr>
      <vt:lpstr>2a. Utilisation du panneau Projet</vt:lpstr>
      <vt:lpstr>2b. Moniteur source et moniteur du programme</vt:lpstr>
      <vt:lpstr>2c. Exploration du panneau Montage</vt:lpstr>
      <vt:lpstr>3. Apprentissage du montage</vt:lpstr>
      <vt:lpstr>3a. Création d’une séquence</vt:lpstr>
      <vt:lpstr>3b. Ajout, suppression, déplacement de clips </vt:lpstr>
      <vt:lpstr>3c. Ajustements audio simples</vt:lpstr>
      <vt:lpstr>4. Utilisation d’images et de titres</vt:lpstr>
      <vt:lpstr>4a. Utilisation de fichiers d’image</vt:lpstr>
      <vt:lpstr>4b. Création d'un titre</vt:lpstr>
      <vt:lpstr>4c. Redimensionnement d’un clip</vt:lpstr>
      <vt:lpstr>5. Minutage du montage</vt:lpstr>
      <vt:lpstr>5a. Raccord de clips dans le panneau Montage</vt:lpstr>
      <vt:lpstr>6. Modification de l’aspect des clips</vt:lpstr>
      <vt:lpstr>6a. Exploration des options de correction de base</vt:lpstr>
      <vt:lpstr>6b. Application d'un Look à des clips</vt:lpstr>
      <vt:lpstr>7. Ajout d’effets</vt:lpstr>
      <vt:lpstr>7a. Ajout d'effets de transition</vt:lpstr>
      <vt:lpstr>7b. Ajout d'effets spéciaux</vt:lpstr>
      <vt:lpstr>8. Manipulation de contenu audio</vt:lpstr>
      <vt:lpstr>8a. Modification du volume au fil de la séquence</vt:lpstr>
      <vt:lpstr>8a. Modification du volume au fil de la séquence</vt:lpstr>
      <vt:lpstr>9. Manipulation de clips vidéo</vt:lpstr>
      <vt:lpstr>9a. Modification de la vitesse de lecture d’un clip</vt:lpstr>
      <vt:lpstr>9a. Modification de la vitesse de lecture d’un clip</vt:lpstr>
      <vt:lpstr>10. Partage de vidéos</vt:lpstr>
      <vt:lpstr>10a. Exportation d’un fichier vidéo</vt:lpstr>
      <vt:lpstr>10b. Partage sur les médias sociaux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Rédaction de CV</dc:title>
  <dc:creator>Mathieu Véjux</dc:creator>
  <cp:lastModifiedBy>RLDeveloppement</cp:lastModifiedBy>
  <cp:revision>1507</cp:revision>
  <cp:lastPrinted>2019-02-21T15:16:08Z</cp:lastPrinted>
  <dcterms:created xsi:type="dcterms:W3CDTF">2017-12-17T10:52:24Z</dcterms:created>
  <dcterms:modified xsi:type="dcterms:W3CDTF">2022-04-09T15:34:39Z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2017-03-22T00:00:00Z</vt:filetime>
  </property>
  <property fmtid="{D5CDD505-2E9C-101B-9397-08002B2CF9AE}" pid="3" name="Creator">
    <vt:lpwstr>Microsoft® PowerPoint® 2016</vt:lpwstr>
  </property>
  <property fmtid="{D5CDD505-2E9C-101B-9397-08002B2CF9AE}" pid="4" name="LastSaved">
    <vt:filetime>2017-12-17T00:00:00Z</vt:filetime>
  </property>
</Properties>
</file>